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11" r:id="rId4"/>
    <p:sldMasterId id="2147483724" r:id="rId5"/>
    <p:sldMasterId id="2147483737" r:id="rId6"/>
    <p:sldMasterId id="2147483750" r:id="rId7"/>
    <p:sldMasterId id="2147483763" r:id="rId8"/>
  </p:sldMasterIdLst>
  <p:notesMasterIdLst>
    <p:notesMasterId r:id="rId65"/>
  </p:notesMasterIdLst>
  <p:sldIdLst>
    <p:sldId id="257" r:id="rId9"/>
    <p:sldId id="316" r:id="rId10"/>
    <p:sldId id="265" r:id="rId11"/>
    <p:sldId id="261" r:id="rId12"/>
    <p:sldId id="262" r:id="rId13"/>
    <p:sldId id="263" r:id="rId14"/>
    <p:sldId id="315" r:id="rId15"/>
    <p:sldId id="264" r:id="rId16"/>
    <p:sldId id="309" r:id="rId17"/>
    <p:sldId id="305" r:id="rId18"/>
    <p:sldId id="317" r:id="rId19"/>
    <p:sldId id="312" r:id="rId20"/>
    <p:sldId id="272" r:id="rId21"/>
    <p:sldId id="267" r:id="rId22"/>
    <p:sldId id="304" r:id="rId23"/>
    <p:sldId id="308" r:id="rId24"/>
    <p:sldId id="310" r:id="rId25"/>
    <p:sldId id="306" r:id="rId26"/>
    <p:sldId id="307" r:id="rId27"/>
    <p:sldId id="275" r:id="rId28"/>
    <p:sldId id="271" r:id="rId29"/>
    <p:sldId id="268" r:id="rId30"/>
    <p:sldId id="269" r:id="rId31"/>
    <p:sldId id="270" r:id="rId32"/>
    <p:sldId id="313" r:id="rId33"/>
    <p:sldId id="318" r:id="rId34"/>
    <p:sldId id="319" r:id="rId35"/>
    <p:sldId id="273" r:id="rId36"/>
    <p:sldId id="274" r:id="rId37"/>
    <p:sldId id="277" r:id="rId38"/>
    <p:sldId id="278" r:id="rId39"/>
    <p:sldId id="279" r:id="rId40"/>
    <p:sldId id="280" r:id="rId41"/>
    <p:sldId id="301" r:id="rId42"/>
    <p:sldId id="300" r:id="rId43"/>
    <p:sldId id="281" r:id="rId44"/>
    <p:sldId id="282" r:id="rId45"/>
    <p:sldId id="283" r:id="rId46"/>
    <p:sldId id="284" r:id="rId47"/>
    <p:sldId id="297" r:id="rId48"/>
    <p:sldId id="285" r:id="rId49"/>
    <p:sldId id="286" r:id="rId50"/>
    <p:sldId id="287" r:id="rId51"/>
    <p:sldId id="288" r:id="rId52"/>
    <p:sldId id="289" r:id="rId53"/>
    <p:sldId id="290" r:id="rId54"/>
    <p:sldId id="291" r:id="rId55"/>
    <p:sldId id="320" r:id="rId56"/>
    <p:sldId id="321" r:id="rId57"/>
    <p:sldId id="292" r:id="rId58"/>
    <p:sldId id="293" r:id="rId59"/>
    <p:sldId id="294" r:id="rId60"/>
    <p:sldId id="295" r:id="rId61"/>
    <p:sldId id="296" r:id="rId62"/>
    <p:sldId id="298" r:id="rId63"/>
    <p:sldId id="299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3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CCD60-7529-4BCF-931F-35909E6CB086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9180A-F05C-40A8-A522-2D4821D72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577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B0B2B-2455-46E8-AAA1-0C925A50C8ED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8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3734410"/>
            <a:ext cx="7329840" cy="1527050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414165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8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9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386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982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3734410"/>
            <a:ext cx="7329840" cy="1527050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414165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66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61082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0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1"/>
            <a:ext cx="6558080" cy="61082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138425"/>
            <a:ext cx="6558080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6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72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29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22475"/>
            <a:ext cx="8229600" cy="53218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54654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84517"/>
            <a:ext cx="4040188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054654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684517"/>
            <a:ext cx="404177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05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61082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78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39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18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46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56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54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3734410"/>
            <a:ext cx="7329840" cy="1527050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414165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55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61082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9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1"/>
            <a:ext cx="6558080" cy="61082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138425"/>
            <a:ext cx="6558080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13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078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6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1"/>
            <a:ext cx="6558080" cy="61082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138425"/>
            <a:ext cx="6558080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33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22475"/>
            <a:ext cx="8229600" cy="53218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54654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84517"/>
            <a:ext cx="4040188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054654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684517"/>
            <a:ext cx="404177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13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66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81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35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2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653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643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3734410"/>
            <a:ext cx="7329840" cy="1527050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414165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3314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61082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104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1"/>
            <a:ext cx="6558080" cy="61082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138425"/>
            <a:ext cx="6558080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9069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907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13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22475"/>
            <a:ext cx="8229600" cy="53218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54654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84517"/>
            <a:ext cx="4040188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054654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684517"/>
            <a:ext cx="404177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936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507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6153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321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547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66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5180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3734410"/>
            <a:ext cx="7329840" cy="1527050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414165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5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395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61082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7726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1"/>
            <a:ext cx="6558080" cy="61082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138425"/>
            <a:ext cx="6558080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202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753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761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22475"/>
            <a:ext cx="8229600" cy="53218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54654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84517"/>
            <a:ext cx="4040188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054654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684517"/>
            <a:ext cx="404177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6162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035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605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32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343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31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22475"/>
            <a:ext cx="8229600" cy="53218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54654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84517"/>
            <a:ext cx="4040188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054654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684517"/>
            <a:ext cx="404177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197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632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3734410"/>
            <a:ext cx="7329840" cy="1527050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414165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5424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61082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109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1"/>
            <a:ext cx="6558080" cy="61082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138425"/>
            <a:ext cx="6558080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517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772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663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22475"/>
            <a:ext cx="8229600" cy="53218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54654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84517"/>
            <a:ext cx="4040188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054654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684517"/>
            <a:ext cx="404177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84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1017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851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5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134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7442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139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585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3734410"/>
            <a:ext cx="7329840" cy="1527050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414165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879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61082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21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1"/>
            <a:ext cx="6558080" cy="61082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138425"/>
            <a:ext cx="6558080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412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666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814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22475"/>
            <a:ext cx="8229600" cy="53218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54654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84517"/>
            <a:ext cx="4040188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054654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684517"/>
            <a:ext cx="404177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76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5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984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6315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325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123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079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7309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3734410"/>
            <a:ext cx="7329840" cy="1527050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414165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082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61082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909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1"/>
            <a:ext cx="6558080" cy="61082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138425"/>
            <a:ext cx="6558080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263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909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4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912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22475"/>
            <a:ext cx="8229600" cy="532180"/>
          </a:xfrm>
          <a:solidFill>
            <a:srgbClr val="7ABC32"/>
          </a:solidFill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54654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84517"/>
            <a:ext cx="4040188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054654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684517"/>
            <a:ext cx="404177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6116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309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139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511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496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986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9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4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35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5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54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4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6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3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cbr.ru/" TargetMode="Externa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179512" y="3791526"/>
            <a:ext cx="6413610" cy="1871663"/>
          </a:xfrm>
        </p:spPr>
        <p:txBody>
          <a:bodyPr>
            <a:noAutofit/>
          </a:bodyPr>
          <a:lstStyle/>
          <a:p>
            <a:r>
              <a:rPr lang="ru-RU" altLang="ru-RU" b="1" dirty="0" smtClean="0"/>
              <a:t>КОЛЛЕКТИВНЫЙ ДОГОВОР В СИСТЕМЕ СОЦИАЛЬНОГО ПАРТНЕРСТВА</a:t>
            </a:r>
            <a:endParaRPr lang="es-ES" altLang="ru-RU" sz="32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6635805"/>
            <a:ext cx="9144000" cy="222195"/>
          </a:xfrm>
          <a:prstGeom prst="rect">
            <a:avLst/>
          </a:prstGeom>
          <a:solidFill>
            <a:srgbClr val="030535"/>
          </a:solidFill>
          <a:ln>
            <a:solidFill>
              <a:srgbClr val="030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450" y="222195"/>
            <a:ext cx="1776157" cy="134988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2434130" y="6562236"/>
            <a:ext cx="473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Великий Новгород, </a:t>
            </a:r>
            <a:r>
              <a:rPr lang="ru-RU" dirty="0" smtClean="0">
                <a:solidFill>
                  <a:prstClr val="white"/>
                </a:solidFill>
              </a:rPr>
              <a:t>20 апреля 2023 </a:t>
            </a:r>
            <a:r>
              <a:rPr lang="ru-RU" dirty="0">
                <a:solidFill>
                  <a:prstClr val="white"/>
                </a:solidFill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388104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6684468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56045" y="144332"/>
            <a:ext cx="3664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ГЛАВА 6. ТК РФ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КОЛЛЕКТИВНЫЕ </a:t>
            </a:r>
            <a:r>
              <a:rPr lang="ru-RU" sz="2400" b="1" dirty="0">
                <a:solidFill>
                  <a:schemeClr val="bg1"/>
                </a:solidFill>
              </a:rPr>
              <a:t>ПЕРЕГОВОРЫ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1670" y="3212442"/>
            <a:ext cx="2748690" cy="10741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Представители работников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35525" y="3212442"/>
            <a:ext cx="2748690" cy="10741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Представители работодателя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3555" y="1663322"/>
            <a:ext cx="7329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ru-RU" sz="2400" b="1" dirty="0">
                <a:solidFill>
                  <a:srgbClr val="C00000"/>
                </a:solidFill>
              </a:rPr>
              <a:t>Статья 36. Ведение коллективных переговоров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3503065" y="3475410"/>
            <a:ext cx="1679755" cy="15270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3503065" y="3774799"/>
            <a:ext cx="1679755" cy="152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20" y="4928749"/>
            <a:ext cx="2380334" cy="163290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579417" y="4016103"/>
            <a:ext cx="1527050" cy="4581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 дней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96260" y="2512770"/>
            <a:ext cx="2595985" cy="8117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34988" algn="ctr"/>
            <a:r>
              <a:rPr lang="ru-RU" dirty="0" smtClean="0"/>
              <a:t>Руководитель и его заместители, главный бухгалтер</a:t>
            </a:r>
            <a:endParaRPr lang="ru-RU" dirty="0"/>
          </a:p>
        </p:txBody>
      </p:sp>
      <p:sp>
        <p:nvSpPr>
          <p:cNvPr id="18" name="Умножение 17"/>
          <p:cNvSpPr/>
          <p:nvPr/>
        </p:nvSpPr>
        <p:spPr>
          <a:xfrm>
            <a:off x="448965" y="2644621"/>
            <a:ext cx="458115" cy="567821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477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5250" y="1409770"/>
            <a:ext cx="88906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ПРОТОКОЛ</a:t>
            </a:r>
          </a:p>
          <a:p>
            <a:pPr algn="ctr"/>
            <a:r>
              <a:rPr lang="ru-RU" sz="2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заседания профсоюзного </a:t>
            </a:r>
            <a:r>
              <a:rPr lang="ru-RU" sz="2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комитета первичной </a:t>
            </a:r>
            <a:r>
              <a:rPr lang="ru-RU" sz="2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профсоюзной организации </a:t>
            </a:r>
          </a:p>
        </p:txBody>
      </p:sp>
      <p:sp>
        <p:nvSpPr>
          <p:cNvPr id="27651" name="Прямоугольник 6"/>
          <p:cNvSpPr>
            <a:spLocks noChangeArrowheads="1"/>
          </p:cNvSpPr>
          <p:nvPr/>
        </p:nvSpPr>
        <p:spPr bwMode="auto">
          <a:xfrm>
            <a:off x="179388" y="2001983"/>
            <a:ext cx="892968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ru-RU" altLang="ru-RU" sz="14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i="1" dirty="0"/>
              <a:t>О начале коллективных переговоров по заключению (изменению, дополнению) коллективного договора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/>
              <a:t> 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/>
              <a:t>1. В связи с истечением срока действия коллективного договора, заключенного «_____»____________ сроком на _____________, направить Работодателю уведомление о начале коллективных переговоров по разработке и принятию нового коллективного договора.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000" dirty="0"/>
              <a:t> 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/>
              <a:t>2.  Одобрить и направить Работодателю для рассмотрения проект коллективного договора.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/>
              <a:t>3. Внести предложение Работодателю создать комиссию для ведения коллективных переговоров по подготовке проекта и заключения коллективного договора в количестве ______ человек, по _____ человек от каждой Стороны.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000" dirty="0"/>
              <a:t> 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/>
              <a:t>4. Уполномочить на ведение коллективных переговоров от имени Профкома следующих представителей для включения их в совместную с Работодателем комиссию по ведению коллективных переговоров:…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10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/>
              <a:t>5. Определить координатором комиссии с профсоюзной стороны ________________________________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900" dirty="0"/>
              <a:t>	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/>
              <a:t>6. Предупредить членов комиссии с профсоюзной стороны об ответственности за разглашение полученных в ходе переговоров сведений, являющихся коммерческой тайной, и обязательствах эти сведения не разглашать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31526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0816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2439159"/>
            <a:ext cx="8785225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 	В связи с истечением срока действия коллективного договора, заключенного на ___________и предложением профсоюзного комитета о начале коллективных переговоров по подготовке проекта нового коллективного договора </a:t>
            </a:r>
            <a:r>
              <a:rPr lang="ru-RU" sz="1400" b="1" dirty="0">
                <a:latin typeface="Arial" charset="0"/>
                <a:cs typeface="Arial" charset="0"/>
              </a:rPr>
              <a:t>ПРИКАЗЫВАЮ</a:t>
            </a:r>
            <a:r>
              <a:rPr lang="ru-RU" sz="1400" dirty="0">
                <a:latin typeface="Arial" charset="0"/>
                <a:cs typeface="Arial" charset="0"/>
              </a:rPr>
              <a:t>:</a:t>
            </a:r>
          </a:p>
          <a:p>
            <a:pPr algn="just">
              <a:defRPr/>
            </a:pPr>
            <a:r>
              <a:rPr lang="ru-RU" sz="1400" dirty="0">
                <a:latin typeface="Arial" charset="0"/>
                <a:cs typeface="Arial" charset="0"/>
              </a:rPr>
              <a:t> 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sz="1400" dirty="0">
                <a:latin typeface="Arial" charset="0"/>
                <a:cs typeface="Arial" charset="0"/>
              </a:rPr>
              <a:t>Утвердить Комиссию из полномочных представителей по ведению коллективных переговоров по подготовке проекта и заключения коллективного договора  (далее «Комиссия») в следующем составе: (от Работодателя, от Профсоюзного комитета).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sz="1400" dirty="0">
                <a:latin typeface="Arial" charset="0"/>
                <a:cs typeface="Arial" charset="0"/>
              </a:rPr>
              <a:t>Комиссии в срок до ____________ разработать проект нового коллективного договора и согласовать его условия, коллективные переговоры закончить не позднее двух месяцев с начала переговоров).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sz="1400" dirty="0">
                <a:latin typeface="Arial" charset="0"/>
                <a:cs typeface="Arial" charset="0"/>
              </a:rPr>
              <a:t>Члены Комиссии, участвующие в коллективных переговорах, освобождаются от основной работы в дни заседаний комиссии, а также по два дня в неделю (каждый вторник, четверг) для подготовки к заседаниям комиссии и работы с документами.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sz="1400" dirty="0">
                <a:latin typeface="Arial" charset="0"/>
                <a:cs typeface="Arial" charset="0"/>
              </a:rPr>
              <a:t>Работникам организации, участвующим в коллективных переговорах, за время освобождения от основной работы сохраняется средняя заработная плата. Сверхурочная работа в комиссии оплачивается в соответствии с действующими нормативными актами. 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ru-RU" sz="1400" dirty="0">
                <a:latin typeface="Arial" charset="0"/>
                <a:cs typeface="Arial" charset="0"/>
              </a:rPr>
              <a:t>Руководителям подразделений в ______срок предоставлять всю необходимую информацию членам комиссии по письменным запросам Сторон коллективных переговоров.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4117" y="1504965"/>
            <a:ext cx="78908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ПРИКАЗ о создании комиссии по ведению коллективных переговоров по подготовке проекта и заключению коллективного договора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31526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4047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955" y="2177433"/>
            <a:ext cx="8551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rgbClr val="C00000"/>
                </a:solidFill>
              </a:rPr>
              <a:t>Статья 35. Комиссии по регулированию социально-трудовых отношений</a:t>
            </a:r>
          </a:p>
          <a:p>
            <a:pPr indent="452438">
              <a:spcAft>
                <a:spcPts val="600"/>
              </a:spcAft>
            </a:pPr>
            <a:r>
              <a:rPr lang="ru-RU" dirty="0">
                <a:solidFill>
                  <a:srgbClr val="002060"/>
                </a:solidFill>
              </a:rPr>
              <a:t>Для обеспечения регулирования социально-трудовых отношений, ведения коллективных переговоров и подготовки проектов коллективных договоров, соглашений, заключения коллективных договоров, соглашений, а также для организации контроля за их выполнением на всех </a:t>
            </a:r>
            <a:r>
              <a:rPr lang="ru-RU" u="sng" dirty="0">
                <a:solidFill>
                  <a:srgbClr val="002060"/>
                </a:solidFill>
              </a:rPr>
              <a:t>уровнях на равноправной основе по решению сторон образуются комиссии из наделенных необходимыми полномочиями представителей сторон.</a:t>
            </a:r>
          </a:p>
          <a:p>
            <a:pPr indent="452438"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</a:rPr>
              <a:t>На локальном уровне образуется комиссия для ведения коллективных переговоров, подготовки проекта коллективного договора и заключения коллективного договора.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3130" y="390553"/>
            <a:ext cx="4430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prstClr val="white"/>
                </a:solidFill>
              </a:rPr>
              <a:t>ТРУДОВОЙ КОДЕКС РФ</a:t>
            </a:r>
          </a:p>
        </p:txBody>
      </p:sp>
    </p:spTree>
    <p:extLst>
      <p:ext uri="{BB962C8B-B14F-4D97-AF65-F5344CB8AC3E}">
        <p14:creationId xmlns:p14="http://schemas.microsoft.com/office/powerpoint/2010/main" val="234155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250825" y="2956711"/>
          <a:ext cx="871378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324"/>
                <a:gridCol w="1320272"/>
                <a:gridCol w="1452298"/>
                <a:gridCol w="1452298"/>
                <a:gridCol w="1452298"/>
                <a:gridCol w="145229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1 ППО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&gt; 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50%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ППО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&lt;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50%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 и более ППО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&gt;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50%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 и более ППО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&lt;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50%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Нет ППО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Представитель работников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ППО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ППО или иной представитель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Единый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</a:rPr>
                        <a:t>представи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-тельный орган (</a:t>
                      </a: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</a:rPr>
                        <a:t>пропорц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.)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ППО или иной представитель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Иной представитель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Подтверждение полномочий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Решение профкома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Общее собрание (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конф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.) тайным голосованием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Решение профкома каждой ППО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Общее собрание (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конф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.) тайным голосованием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Общее собрание (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конф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.) тайным голосованием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6684468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363130" y="390553"/>
            <a:ext cx="3664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ТРУДОВОЙ КОДЕКС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0825" y="1885957"/>
            <a:ext cx="61536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</a:rPr>
              <a:t>Статья 37 Трудового кодекса РФ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15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6684468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356045" y="144332"/>
            <a:ext cx="3664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КОЛЛЕКТИВНЫЕ ПЕРЕГОВОРЫ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69162" y="5736808"/>
            <a:ext cx="1476164" cy="7306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! </a:t>
            </a:r>
            <a:r>
              <a:rPr lang="ru-RU" sz="2000" i="1" dirty="0" smtClean="0">
                <a:solidFill>
                  <a:srgbClr val="002060"/>
                </a:solidFill>
              </a:rPr>
              <a:t>1 </a:t>
            </a:r>
            <a:r>
              <a:rPr lang="ru-RU" sz="2000" i="1" dirty="0">
                <a:solidFill>
                  <a:srgbClr val="002060"/>
                </a:solidFill>
              </a:rPr>
              <a:t>месяц у иной ППО</a:t>
            </a:r>
          </a:p>
        </p:txBody>
      </p:sp>
      <p:sp>
        <p:nvSpPr>
          <p:cNvPr id="12" name="Стрелка вправо 11"/>
          <p:cNvSpPr/>
          <p:nvPr/>
        </p:nvSpPr>
        <p:spPr>
          <a:xfrm rot="8164438">
            <a:off x="4935379" y="4656416"/>
            <a:ext cx="2219604" cy="131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96260" y="2970885"/>
            <a:ext cx="3664920" cy="12216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ППО</a:t>
            </a:r>
          </a:p>
          <a:p>
            <a:pPr algn="ctr"/>
            <a:r>
              <a:rPr lang="ru-RU" i="1" dirty="0" smtClean="0"/>
              <a:t>Единый представительный орган</a:t>
            </a:r>
          </a:p>
          <a:p>
            <a:pPr algn="ctr"/>
            <a:r>
              <a:rPr lang="ru-RU" i="1" dirty="0" smtClean="0"/>
              <a:t>Иной представитель</a:t>
            </a:r>
            <a:endParaRPr lang="ru-RU" i="1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4266590" y="3429000"/>
            <a:ext cx="1985165" cy="305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304766" y="3876723"/>
            <a:ext cx="1756107" cy="4581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 рабочих дней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404460" y="2970885"/>
            <a:ext cx="2138175" cy="12216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Иные ППО</a:t>
            </a: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6840845" y="4766886"/>
            <a:ext cx="1296746" cy="136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099050" y="5483651"/>
            <a:ext cx="2748994" cy="12216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Единый представительный орган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031103" y="4711181"/>
            <a:ext cx="916230" cy="468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70381" y="5486992"/>
            <a:ext cx="1565532" cy="12315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ППО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35913" y="4711181"/>
            <a:ext cx="916230" cy="468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НЕТ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8965" y="1789984"/>
            <a:ext cx="9310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ru-RU" sz="2400" b="1" dirty="0">
                <a:solidFill>
                  <a:srgbClr val="C00000"/>
                </a:solidFill>
              </a:rPr>
              <a:t>Статья 37. Порядок ведения коллективных переговоров</a:t>
            </a:r>
          </a:p>
        </p:txBody>
      </p:sp>
    </p:spTree>
    <p:extLst>
      <p:ext uri="{BB962C8B-B14F-4D97-AF65-F5344CB8AC3E}">
        <p14:creationId xmlns:p14="http://schemas.microsoft.com/office/powerpoint/2010/main" val="19919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363130" y="390553"/>
            <a:ext cx="4430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ТРУДОВОЙ КОДЕКС РФ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74" y="5146824"/>
            <a:ext cx="2612482" cy="17111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8965" y="1789984"/>
            <a:ext cx="8551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ru-RU" sz="2400" b="1" dirty="0">
                <a:solidFill>
                  <a:srgbClr val="C00000"/>
                </a:solidFill>
              </a:rPr>
              <a:t>Статья 37. Порядок ведения коллективных </a:t>
            </a:r>
            <a:r>
              <a:rPr lang="ru-RU" sz="2400" b="1" dirty="0" smtClean="0">
                <a:solidFill>
                  <a:srgbClr val="C00000"/>
                </a:solidFill>
              </a:rPr>
              <a:t>переговоров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8965" y="2651071"/>
            <a:ext cx="8398775" cy="1946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ru-RU" sz="2400" b="1" dirty="0">
                <a:solidFill>
                  <a:srgbClr val="002060"/>
                </a:solidFill>
              </a:rPr>
              <a:t>Стороны должны предоставлять друг другу </a:t>
            </a:r>
            <a:r>
              <a:rPr lang="ru-RU" sz="2400" b="1" dirty="0">
                <a:solidFill>
                  <a:srgbClr val="C00000"/>
                </a:solidFill>
              </a:rPr>
              <a:t>не позднее двух недель со дня получения соответствующего запроса </a:t>
            </a:r>
            <a:r>
              <a:rPr lang="ru-RU" sz="2400" b="1" dirty="0">
                <a:solidFill>
                  <a:srgbClr val="002060"/>
                </a:solidFill>
              </a:rPr>
              <a:t>имеющуюся у них информацию, необходимую для ведения коллективных переговоров.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61555" y="4646991"/>
            <a:ext cx="5486185" cy="1938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ru-RU" sz="2400" b="1" dirty="0">
                <a:solidFill>
                  <a:srgbClr val="002060"/>
                </a:solidFill>
              </a:rPr>
              <a:t>Сроки, место и </a:t>
            </a:r>
            <a:r>
              <a:rPr lang="ru-RU" sz="2400" b="1" dirty="0">
                <a:solidFill>
                  <a:srgbClr val="C00000"/>
                </a:solidFill>
              </a:rPr>
              <a:t>порядок проведения </a:t>
            </a:r>
            <a:r>
              <a:rPr lang="ru-RU" sz="2400" b="1" dirty="0">
                <a:solidFill>
                  <a:srgbClr val="002060"/>
                </a:solidFill>
              </a:rPr>
              <a:t>коллективных переговоров определяются представителями сторон, являющимися участниками указанных переговоров.</a:t>
            </a:r>
          </a:p>
        </p:txBody>
      </p:sp>
    </p:spTree>
    <p:extLst>
      <p:ext uri="{BB962C8B-B14F-4D97-AF65-F5344CB8AC3E}">
        <p14:creationId xmlns:p14="http://schemas.microsoft.com/office/powerpoint/2010/main" val="80747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6632922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-12700"/>
            <a:ext cx="555466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7725" y="2341218"/>
            <a:ext cx="26555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Порядок разработки проекта коллективного договора и заключения коллективного договора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34094" y="682941"/>
            <a:ext cx="1221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Ст.37 ТК РФ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67813" y="1901950"/>
            <a:ext cx="1832461" cy="7823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600274" y="2031526"/>
            <a:ext cx="122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Ст.36 ТК РФ </a:t>
            </a:r>
            <a:r>
              <a:rPr lang="ru-RU" sz="1400" i="1" dirty="0" smtClean="0">
                <a:solidFill>
                  <a:srgbClr val="FF0000"/>
                </a:solidFill>
              </a:rPr>
              <a:t>(7 дней)</a:t>
            </a:r>
            <a:endParaRPr lang="ru-RU" sz="1400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0274" y="3081903"/>
            <a:ext cx="1221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Ст.35 ТК РФ</a:t>
            </a:r>
            <a:endParaRPr lang="ru-RU" sz="1400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00274" y="3945408"/>
            <a:ext cx="1221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Ст.40 ТК РФ</a:t>
            </a:r>
            <a:endParaRPr lang="ru-RU" sz="1400" i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67813" y="2844605"/>
            <a:ext cx="1832461" cy="7823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2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3555" y="1749245"/>
            <a:ext cx="6413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</a:rPr>
              <a:t>Статья 40. Коллективный договор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3555" y="2360065"/>
            <a:ext cx="8551480" cy="3512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452438">
              <a:spcBef>
                <a:spcPct val="20000"/>
              </a:spcBef>
              <a:buFont typeface="Arial" pitchFamily="34" charset="0"/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indent="452438">
              <a:spcBef>
                <a:spcPct val="20000"/>
              </a:spcBef>
              <a:buFont typeface="Arial" pitchFamily="34" charset="0"/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При </a:t>
            </a:r>
            <a:r>
              <a:rPr lang="ru-RU" sz="2000" b="1" dirty="0" err="1">
                <a:solidFill>
                  <a:srgbClr val="002060"/>
                </a:solidFill>
              </a:rPr>
              <a:t>недостижении</a:t>
            </a:r>
            <a:r>
              <a:rPr lang="ru-RU" sz="2000" b="1" dirty="0">
                <a:solidFill>
                  <a:srgbClr val="002060"/>
                </a:solidFill>
              </a:rPr>
              <a:t> согласия между сторонами по отдельным положениям проекта коллективного договора </a:t>
            </a:r>
            <a:r>
              <a:rPr lang="ru-RU" sz="2000" b="1" dirty="0">
                <a:solidFill>
                  <a:srgbClr val="C00000"/>
                </a:solidFill>
              </a:rPr>
              <a:t>в течение трех месяцев</a:t>
            </a:r>
            <a:r>
              <a:rPr lang="ru-RU" sz="2000" b="1" dirty="0">
                <a:solidFill>
                  <a:srgbClr val="002060"/>
                </a:solidFill>
              </a:rPr>
              <a:t> со дня начала коллективных переговоров стороны должны подписать коллективный договор на согласованных условиях с одновременным составлением протокола разногласий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</a:p>
          <a:p>
            <a:pPr indent="452438">
              <a:spcBef>
                <a:spcPct val="20000"/>
              </a:spcBef>
              <a:buFont typeface="Arial" pitchFamily="34" charset="0"/>
              <a:buNone/>
            </a:pPr>
            <a:r>
              <a:rPr lang="ru-RU" sz="2000" b="1" dirty="0">
                <a:solidFill>
                  <a:srgbClr val="002060"/>
                </a:solidFill>
              </a:rPr>
              <a:t>Неурегулированные разногласия могут быть предметом дальнейших коллективных переговоров или разрешаться в соответствии с настоящим Кодексом, иными федеральными </a:t>
            </a:r>
            <a:r>
              <a:rPr lang="ru-RU" sz="2000" b="1" dirty="0" smtClean="0">
                <a:solidFill>
                  <a:srgbClr val="002060"/>
                </a:solidFill>
              </a:rPr>
              <a:t>законами </a:t>
            </a:r>
            <a:r>
              <a:rPr lang="ru-RU" sz="2000" i="1" dirty="0" smtClean="0">
                <a:solidFill>
                  <a:srgbClr val="002060"/>
                </a:solidFill>
              </a:rPr>
              <a:t>(Глава 61. Рассмотрение и разрешение коллективных трудовых споров)</a:t>
            </a:r>
          </a:p>
          <a:p>
            <a:pPr indent="452438">
              <a:spcBef>
                <a:spcPct val="20000"/>
              </a:spcBef>
              <a:buFont typeface="Arial" pitchFamily="34" charset="0"/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indent="452438">
              <a:spcBef>
                <a:spcPct val="20000"/>
              </a:spcBef>
              <a:buFont typeface="Arial" pitchFamily="34" charset="0"/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indent="452438">
              <a:spcBef>
                <a:spcPct val="20000"/>
              </a:spcBef>
              <a:buFont typeface="Arial" pitchFamily="34" charset="0"/>
              <a:buNone/>
            </a:pP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3130" y="390553"/>
            <a:ext cx="4430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ТРУДОВОЙ КОДЕКС РФ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4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363130" y="390553"/>
            <a:ext cx="4430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ТРУДОВОЙ КОДЕКС РФ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643050"/>
            <a:ext cx="86439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Глава 9. Ответственность сторон социального партнерства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Статья 54. Ответственность за уклонение от участия в коллективных переговорах, </a:t>
            </a:r>
            <a:r>
              <a:rPr lang="ru-RU" sz="1600" b="1" dirty="0" err="1" smtClean="0">
                <a:solidFill>
                  <a:srgbClr val="C00000"/>
                </a:solidFill>
              </a:rPr>
              <a:t>непредоставление</a:t>
            </a:r>
            <a:r>
              <a:rPr lang="ru-RU" sz="1600" b="1" dirty="0" smtClean="0">
                <a:solidFill>
                  <a:srgbClr val="C00000"/>
                </a:solidFill>
              </a:rPr>
              <a:t> информации, необходимой для ведения коллективных переговоров и осуществления контроля за соблюдением коллективного договора, соглашения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Представители сторон, </a:t>
            </a:r>
            <a:r>
              <a:rPr lang="ru-RU" sz="1600" b="1" dirty="0" smtClean="0">
                <a:solidFill>
                  <a:srgbClr val="C00000"/>
                </a:solidFill>
              </a:rPr>
              <a:t>уклоняющиеся от участия в коллективных переговорах </a:t>
            </a:r>
            <a:r>
              <a:rPr lang="ru-RU" sz="1600" dirty="0" smtClean="0">
                <a:solidFill>
                  <a:srgbClr val="002060"/>
                </a:solidFill>
              </a:rPr>
              <a:t>по заключению, изменению коллективного договора, соглашения или неправомерно </a:t>
            </a:r>
            <a:r>
              <a:rPr lang="ru-RU" sz="1600" b="1" dirty="0" smtClean="0">
                <a:solidFill>
                  <a:srgbClr val="C00000"/>
                </a:solidFill>
              </a:rPr>
              <a:t>отказавшиеся от подписания</a:t>
            </a:r>
            <a:r>
              <a:rPr lang="ru-RU" sz="1600" dirty="0" smtClean="0">
                <a:solidFill>
                  <a:srgbClr val="002060"/>
                </a:solidFill>
              </a:rPr>
              <a:t> согласованного коллективного договора, соглашения, подвергаются штрафу в размере и порядке, которые установлены федеральным законом.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Лица, виновные в </a:t>
            </a:r>
            <a:r>
              <a:rPr lang="ru-RU" sz="1600" b="1" dirty="0" err="1" smtClean="0">
                <a:solidFill>
                  <a:srgbClr val="C00000"/>
                </a:solidFill>
              </a:rPr>
              <a:t>непредоставлении</a:t>
            </a:r>
            <a:r>
              <a:rPr lang="ru-RU" sz="1600" b="1" dirty="0" smtClean="0">
                <a:solidFill>
                  <a:srgbClr val="C00000"/>
                </a:solidFill>
              </a:rPr>
              <a:t> информации</a:t>
            </a:r>
            <a:r>
              <a:rPr lang="ru-RU" sz="1600" dirty="0" smtClean="0">
                <a:solidFill>
                  <a:srgbClr val="002060"/>
                </a:solidFill>
              </a:rPr>
              <a:t>, необходимой для ведения коллективных переговоров и осуществления контроля за соблюдением коллективного договора, соглашения, подвергаются штрафу в размере и порядке, которые установлены федеральным законом.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Статья 55. Ответственность за нарушение или невыполнение коллективного договора, соглашения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Лица, представляющие работодателя либо представляющие работников, виновные в нарушении или невыполнении обязательств, предусмотренных коллективным договором, соглашением, подвергаются штрафу в размере и порядке, которые установлены федеральным законом.</a:t>
            </a:r>
          </a:p>
        </p:txBody>
      </p:sp>
    </p:spTree>
    <p:extLst>
      <p:ext uri="{BB962C8B-B14F-4D97-AF65-F5344CB8AC3E}">
        <p14:creationId xmlns:p14="http://schemas.microsoft.com/office/powerpoint/2010/main" val="3209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47813" y="338786"/>
            <a:ext cx="5867400" cy="70802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2023 ГОД </a:t>
            </a:r>
            <a:r>
              <a:rPr lang="ru-RU" sz="2000" b="1" dirty="0"/>
              <a:t>- ГОД УКРЕПЛЕНИЯ И РАЗВИТИЯ СОЦИАЛЬНОГО ПАРТНЕРСТВА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88" y="86373"/>
            <a:ext cx="1270000" cy="96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75" y="230836"/>
            <a:ext cx="919163" cy="91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084888" y="1916113"/>
            <a:ext cx="2946400" cy="404653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latin typeface="Verdana" panose="020B0604030504040204" pitchFamily="34" charset="0"/>
              </a:rPr>
              <a:t>ПЛАН МЕРОПРИЯТИЙ НОФП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</a:rPr>
              <a:t>Создание первичных профсоюзных организаций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</a:rPr>
              <a:t>Заключение коллективных договоров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</a:rPr>
              <a:t>Развитие социального партнерства на муниципальном уровне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</a:rPr>
              <a:t>Развитие социального партнерства на отраслевом уровне в Новгородской области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srgbClr val="002060"/>
                </a:solidFill>
                <a:latin typeface="Verdana" panose="020B0604030504040204" pitchFamily="34" charset="0"/>
              </a:rPr>
              <a:t>Мониторинг и решение задач по укреплению отраслевых профсоюзов: сельского хозяйства, лесной отрасли, автотранспорта, промышленности и других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" y="2019300"/>
            <a:ext cx="5759450" cy="3840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1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0743" y="2360065"/>
            <a:ext cx="87852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460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Статья 5.28. Уклонение от участия в переговорах о заключении коллективного договора, соглашения либо нарушение установленного срока их заключения - влечет предупреждение или наложение административного штрафа в размере от </a:t>
            </a:r>
            <a:r>
              <a:rPr lang="ru-RU" altLang="ru-RU" sz="1600" b="1" dirty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одной тысячи до трех тысяч рублей</a:t>
            </a:r>
            <a:endParaRPr lang="ru-RU" altLang="ru-RU" sz="20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416" y="1544232"/>
            <a:ext cx="8618537" cy="646331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"Кодекс Российской Федерации об административных правонарушениях" от 30.12.2001 N 195-ФЗ (ред. от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03.04.2023г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56456" y="3476077"/>
            <a:ext cx="87852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460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Статья 5.29. </a:t>
            </a:r>
            <a:r>
              <a:rPr lang="ru-RU" altLang="ru-RU" sz="1400" dirty="0" err="1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Непредоставление</a:t>
            </a:r>
            <a:r>
              <a:rPr lang="ru-RU" altLang="ru-RU" sz="1400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информации, необходимой для проведения коллективных переговоров и осуществления контроля за соблюдением коллективного договора, соглашения - влечет предупреждение или наложение административного штрафа в размере от </a:t>
            </a:r>
            <a:r>
              <a:rPr lang="ru-RU" altLang="ru-RU" sz="1600" b="1" dirty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одной тысячи до трех тысяч рублей</a:t>
            </a:r>
            <a:endParaRPr lang="ru-RU" altLang="ru-RU" sz="1600" dirty="0">
              <a:solidFill>
                <a:prstClr val="black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70743" y="4679402"/>
            <a:ext cx="87566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345600"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Статья 5.30. Необоснованный отказ от заключения коллективного договора, соглашения - влечет предупреждение или наложение административного штрафа в размере </a:t>
            </a:r>
            <a:r>
              <a:rPr lang="ru-RU" altLang="ru-RU" sz="1600" b="1" dirty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от трех тысяч до пяти тысяч рублей</a:t>
            </a:r>
          </a:p>
        </p:txBody>
      </p:sp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70743" y="5716040"/>
            <a:ext cx="86042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460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Статья 5.31. Нарушение или невыполнение обязательств по коллективному договору, соглашению - влечет предупреждение или наложение административного штрафа в размере </a:t>
            </a:r>
            <a:r>
              <a:rPr lang="ru-RU" altLang="ru-RU" sz="1600" b="1" dirty="0">
                <a:solidFill>
                  <a:srgbClr val="FF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от трех тысяч до пяти тысяч рублей</a:t>
            </a:r>
            <a:endParaRPr lang="ru-RU" altLang="ru-RU" sz="1400" dirty="0">
              <a:solidFill>
                <a:prstClr val="black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41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1517900" y="390553"/>
            <a:ext cx="3664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prstClr val="white"/>
                </a:solidFill>
              </a:rPr>
              <a:t>КоАП</a:t>
            </a:r>
          </a:p>
        </p:txBody>
      </p:sp>
    </p:spTree>
    <p:extLst>
      <p:ext uri="{BB962C8B-B14F-4D97-AF65-F5344CB8AC3E}">
        <p14:creationId xmlns:p14="http://schemas.microsoft.com/office/powerpoint/2010/main" val="244730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40251" y="1576256"/>
            <a:ext cx="910130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ru-RU" altLang="ru-RU" sz="2400" b="1" dirty="0">
                <a:solidFill>
                  <a:srgbClr val="C00000"/>
                </a:solidFill>
              </a:rPr>
              <a:t>Формирование позиции профсоюзов при заключении коллективного договора</a:t>
            </a:r>
          </a:p>
          <a:p>
            <a:pPr indent="342900"/>
            <a:endParaRPr lang="ru-RU" altLang="ru-RU" sz="1200" b="1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</a:rPr>
              <a:t>Установление для работников </a:t>
            </a:r>
            <a:r>
              <a:rPr lang="ru-RU" altLang="ru-RU" b="1" dirty="0">
                <a:solidFill>
                  <a:srgbClr val="C00000"/>
                </a:solidFill>
              </a:rPr>
              <a:t>льгот, гарантий и преимуществ, более благоприятных</a:t>
            </a:r>
            <a:r>
              <a:rPr lang="ru-RU" altLang="ru-RU" dirty="0">
                <a:solidFill>
                  <a:srgbClr val="002060"/>
                </a:solidFill>
              </a:rPr>
              <a:t> по сравнению с установленными законами, иными нормативными правовыми актами, соглашениями;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</a:rPr>
              <a:t>Установление порядка и условий предоставления </a:t>
            </a:r>
            <a:r>
              <a:rPr lang="ru-RU" altLang="ru-RU" b="1" dirty="0">
                <a:solidFill>
                  <a:srgbClr val="C00000"/>
                </a:solidFill>
              </a:rPr>
              <a:t>конкретных гарантий и компенсаций</a:t>
            </a:r>
            <a:r>
              <a:rPr lang="ru-RU" altLang="ru-RU" dirty="0">
                <a:solidFill>
                  <a:srgbClr val="002060"/>
                </a:solidFill>
              </a:rPr>
              <a:t> работникам в соответствии с требованиями трудового законодательства;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</a:rPr>
              <a:t>Уточнение трудовых и связанных с ними отношений с учетом особенностей деятельности конкретной организации, учреждения;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</a:rPr>
              <a:t>Создание </a:t>
            </a:r>
            <a:r>
              <a:rPr lang="ru-RU" altLang="ru-RU" b="1" dirty="0">
                <a:solidFill>
                  <a:srgbClr val="C00000"/>
                </a:solidFill>
              </a:rPr>
              <a:t>благоприятных условий </a:t>
            </a:r>
            <a:r>
              <a:rPr lang="ru-RU" altLang="ru-RU" dirty="0">
                <a:solidFill>
                  <a:srgbClr val="002060"/>
                </a:solidFill>
              </a:rPr>
              <a:t>для деятельности полномочного </a:t>
            </a:r>
            <a:r>
              <a:rPr lang="ru-RU" altLang="ru-RU" b="1" dirty="0">
                <a:solidFill>
                  <a:srgbClr val="C00000"/>
                </a:solidFill>
              </a:rPr>
              <a:t>представителя работников;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</a:rPr>
              <a:t>Установление </a:t>
            </a:r>
            <a:r>
              <a:rPr lang="ru-RU" altLang="ru-RU" b="1" dirty="0">
                <a:solidFill>
                  <a:srgbClr val="C00000"/>
                </a:solidFill>
              </a:rPr>
              <a:t>дополнительных обязательств </a:t>
            </a:r>
            <a:r>
              <a:rPr lang="ru-RU" altLang="ru-RU" dirty="0">
                <a:solidFill>
                  <a:srgbClr val="002060"/>
                </a:solidFill>
              </a:rPr>
              <a:t>работодателя, предусмотренных соответствующими отраслевыми, региональными и  территориальными </a:t>
            </a:r>
            <a:r>
              <a:rPr lang="ru-RU" altLang="ru-RU" b="1" dirty="0">
                <a:solidFill>
                  <a:srgbClr val="C00000"/>
                </a:solidFill>
              </a:rPr>
              <a:t>соглашениями</a:t>
            </a:r>
            <a:r>
              <a:rPr lang="ru-RU" altLang="ru-RU" dirty="0">
                <a:solidFill>
                  <a:srgbClr val="002060"/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</a:rPr>
              <a:t>Признание первичной профсоюзной организации, объединяющей менее 50% работников организации, учреждения, полномочным представителем работников в социальном партнерстве на локальном уровне.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0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179388" y="2781300"/>
            <a:ext cx="3868737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</a:rPr>
              <a:t>Областной закон </a:t>
            </a:r>
          </a:p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</a:rPr>
              <a:t>«О социальном партнерстве в сфере труда в Новгородской области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»</a:t>
            </a:r>
          </a:p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</a:rPr>
              <a:t>от 30.04.2013 г. №244-ОЗ</a:t>
            </a:r>
            <a:endParaRPr lang="ru-RU" altLang="ru-RU" sz="2000" b="1" dirty="0">
              <a:solidFill>
                <a:srgbClr val="C00000"/>
              </a:solidFill>
            </a:endParaRPr>
          </a:p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ru-RU" altLang="ru-RU" sz="20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63" y="1306513"/>
            <a:ext cx="3527425" cy="543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50"/>
          <p:cNvSpPr txBox="1">
            <a:spLocks noChangeArrowheads="1"/>
          </p:cNvSpPr>
          <p:nvPr/>
        </p:nvSpPr>
        <p:spPr bwMode="auto">
          <a:xfrm>
            <a:off x="1366838" y="363538"/>
            <a:ext cx="6418262" cy="46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defPPr>
              <a:defRPr lang="ru-RU"/>
            </a:defPPr>
            <a:lvl1pPr algn="ctr">
              <a:defRPr sz="2400" b="1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altLang="ru-RU" dirty="0" smtClean="0">
                <a:effectLst>
                  <a:glow rad="228600">
                    <a:srgbClr val="2D2D8A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Социальное партнерство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8435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975" y="123825"/>
            <a:ext cx="4630738" cy="651033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1" name="Rectangle 150"/>
          <p:cNvSpPr txBox="1">
            <a:spLocks noChangeArrowheads="1"/>
          </p:cNvSpPr>
          <p:nvPr/>
        </p:nvSpPr>
        <p:spPr bwMode="auto">
          <a:xfrm>
            <a:off x="127000" y="2706688"/>
            <a:ext cx="391953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</a:rPr>
              <a:t>Обращение </a:t>
            </a:r>
          </a:p>
          <a:p>
            <a:pPr algn="ctr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</a:rPr>
              <a:t>«О соглашениях и коллективных договорах»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5964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0"/>
          <p:cNvSpPr txBox="1">
            <a:spLocks noChangeArrowheads="1"/>
          </p:cNvSpPr>
          <p:nvPr/>
        </p:nvSpPr>
        <p:spPr bwMode="auto">
          <a:xfrm>
            <a:off x="2024063" y="179388"/>
            <a:ext cx="6418262" cy="831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defPPr>
              <a:defRPr lang="ru-RU"/>
            </a:defPPr>
            <a:lvl1pPr algn="ctr">
              <a:defRPr sz="2400" b="1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altLang="ru-RU" dirty="0" smtClean="0">
                <a:effectLst>
                  <a:glow rad="228600">
                    <a:srgbClr val="2D2D8A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Обращения сторон социального партнерства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3"/>
          <p:cNvSpPr>
            <a:spLocks noChangeArrowheads="1"/>
          </p:cNvSpPr>
          <p:nvPr/>
        </p:nvSpPr>
        <p:spPr bwMode="auto">
          <a:xfrm>
            <a:off x="257175" y="1595437"/>
            <a:ext cx="8616950" cy="51101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ru-RU" altLang="ru-RU" sz="1200" b="1" dirty="0" smtClean="0">
                <a:solidFill>
                  <a:srgbClr val="002060"/>
                </a:solidFill>
              </a:rPr>
              <a:t>Обращение к Главам муниципальных образований Новгородской области, руководителям организаций всех форм собственности, профсоюзным организациям 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«О соглашениях и коллективных договорах»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ru-RU" altLang="ru-RU" sz="1200" b="1" dirty="0" smtClean="0">
                <a:solidFill>
                  <a:srgbClr val="002060"/>
                </a:solidFill>
              </a:rPr>
              <a:t>Обращение к руководителям организаций всех форм собственности (за исключением органов исполнительной власти и органов местного самоуправления Новгородской области) 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«О специальной оценке условий труда»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ru-RU" altLang="ru-RU" sz="1200" b="1" dirty="0" smtClean="0">
                <a:solidFill>
                  <a:srgbClr val="002060"/>
                </a:solidFill>
              </a:rPr>
              <a:t>Обращение к руководителям организаций внебюджетного сектора экономики в Новгородской области 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«Об индексации заработной платы»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ru-RU" altLang="ru-RU" sz="1200" b="1" dirty="0" smtClean="0">
                <a:solidFill>
                  <a:srgbClr val="002060"/>
                </a:solidFill>
              </a:rPr>
              <a:t>Обращение к руководителям организаций всех форм собственности 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«О совмещении профессиональных и семейных обязанностей работников»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ru-RU" altLang="ru-RU" sz="1200" b="1" dirty="0" smtClean="0">
                <a:solidFill>
                  <a:srgbClr val="002060"/>
                </a:solidFill>
              </a:rPr>
              <a:t>Обращение к работодателям всех форм собственности и профсоюзным организациям 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«О соблюдении трудовых прав работников и мерах экономической поддержки бизнеса в период распространения новой </a:t>
            </a:r>
            <a:r>
              <a:rPr lang="ru-RU" altLang="ru-RU" sz="1200" b="1" dirty="0" err="1" smtClean="0">
                <a:solidFill>
                  <a:srgbClr val="FF0000"/>
                </a:solidFill>
              </a:rPr>
              <a:t>коронавирусной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 инфекции (COVID-19)»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ru-RU" altLang="ru-RU" sz="1200" b="1" dirty="0" smtClean="0">
                <a:solidFill>
                  <a:srgbClr val="002060"/>
                </a:solidFill>
              </a:rPr>
              <a:t>Обращение 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«О вакцинации населения Новгородской области от новой </a:t>
            </a:r>
            <a:r>
              <a:rPr lang="ru-RU" altLang="ru-RU" sz="1200" b="1" dirty="0" err="1" smtClean="0">
                <a:solidFill>
                  <a:srgbClr val="FF0000"/>
                </a:solidFill>
              </a:rPr>
              <a:t>коронавирусной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 инфекции, вызванной covid-19»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ru-RU" altLang="ru-RU" sz="1200" b="1" dirty="0" smtClean="0">
                <a:solidFill>
                  <a:srgbClr val="002060"/>
                </a:solidFill>
              </a:rPr>
              <a:t>Обращение к руководителям организаций всех форм собственности 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«Об увеличении охвата работающих граждан вакцинопрофилактикой»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ru-RU" altLang="ru-RU" sz="1200" b="1" dirty="0" smtClean="0">
                <a:solidFill>
                  <a:srgbClr val="002060"/>
                </a:solidFill>
              </a:rPr>
              <a:t>Обращение к руководителям организаций всех форм собственности 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«О дополнительных социальных гарантиях работникам, воспитывающим детей»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ru-RU" altLang="ru-RU" sz="1200" b="1" dirty="0" smtClean="0">
                <a:solidFill>
                  <a:srgbClr val="002060"/>
                </a:solidFill>
              </a:rPr>
              <a:t>Обращение к руководителям организаций всех форм собственности 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«О репродуктивном здоровье»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ru-RU" altLang="ru-RU" sz="1200" b="1" dirty="0" smtClean="0">
                <a:solidFill>
                  <a:srgbClr val="002060"/>
                </a:solidFill>
              </a:rPr>
              <a:t>Обращение к руководителям организаций с иностранным капиталом 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«Об оказании содействия в трудоустройстве высвобождаемым работникам»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ru-RU" altLang="ru-RU" sz="1200" b="1" dirty="0" smtClean="0">
                <a:solidFill>
                  <a:srgbClr val="002060"/>
                </a:solidFill>
              </a:rPr>
              <a:t>Обращение к руководителям организаций всех форм собственности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 «О поддержке граждан, призванных на военную службу по частичной мобилизации, и их семей»</a:t>
            </a:r>
          </a:p>
        </p:txBody>
      </p:sp>
    </p:spTree>
    <p:extLst>
      <p:ext uri="{BB962C8B-B14F-4D97-AF65-F5344CB8AC3E}">
        <p14:creationId xmlns:p14="http://schemas.microsoft.com/office/powerpoint/2010/main" val="350536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0"/>
          <p:cNvSpPr txBox="1">
            <a:spLocks noChangeArrowheads="1"/>
          </p:cNvSpPr>
          <p:nvPr/>
        </p:nvSpPr>
        <p:spPr bwMode="auto">
          <a:xfrm>
            <a:off x="2024063" y="-4852"/>
            <a:ext cx="6418262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defPPr>
              <a:defRPr lang="ru-RU"/>
            </a:defPPr>
            <a:lvl1pPr algn="ctr">
              <a:defRPr sz="2400" b="1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altLang="ru-RU" dirty="0" smtClean="0">
                <a:effectLst>
                  <a:glow rad="228600">
                    <a:srgbClr val="2D2D8A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Областная трехсторонняя комиссия по регулированию социально-трудовых отношений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AutoShape 2" descr="https://nofp.net/wp-content/uploads/2021/12/qlekt-ann2a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Picture 2" descr="https://nofp.net/wp-content/uploads/2023/04/image-03-04-23-08-04-1-840x6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5214"/>
            <a:ext cx="4529777" cy="3397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73216" y="1909480"/>
            <a:ext cx="39655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Заседание </a:t>
            </a:r>
            <a:r>
              <a:rPr lang="ru-RU" sz="2000" dirty="0">
                <a:solidFill>
                  <a:srgbClr val="002060"/>
                </a:solidFill>
              </a:rPr>
              <a:t>Новгородской областной трехсторонней комиссии по регулированию социально-трудовых </a:t>
            </a:r>
            <a:r>
              <a:rPr lang="ru-RU" sz="2000" dirty="0" smtClean="0">
                <a:solidFill>
                  <a:srgbClr val="002060"/>
                </a:solidFill>
              </a:rPr>
              <a:t>отношений</a:t>
            </a:r>
          </a:p>
          <a:p>
            <a:pPr algn="ctr"/>
            <a:endParaRPr lang="ru-RU" sz="2000" dirty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31 марта 2023 года</a:t>
            </a:r>
          </a:p>
          <a:p>
            <a:pPr algn="ctr"/>
            <a:endParaRPr lang="ru-RU" sz="2000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«Итоги </a:t>
            </a:r>
            <a:r>
              <a:rPr lang="ru-RU" sz="2000" b="1" dirty="0">
                <a:solidFill>
                  <a:srgbClr val="C00000"/>
                </a:solidFill>
              </a:rPr>
              <a:t>реализации трехсторонних </a:t>
            </a:r>
            <a:r>
              <a:rPr lang="ru-RU" sz="2000" b="1" dirty="0" smtClean="0">
                <a:solidFill>
                  <a:srgbClr val="C00000"/>
                </a:solidFill>
              </a:rPr>
              <a:t>обращений»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8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0"/>
          <p:cNvSpPr txBox="1">
            <a:spLocks noChangeArrowheads="1"/>
          </p:cNvSpPr>
          <p:nvPr/>
        </p:nvSpPr>
        <p:spPr bwMode="auto">
          <a:xfrm>
            <a:off x="2024063" y="179814"/>
            <a:ext cx="641826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defPPr>
              <a:defRPr lang="ru-RU"/>
            </a:defPPr>
            <a:lvl1pPr algn="ctr">
              <a:defRPr sz="2400" b="1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altLang="ru-RU" dirty="0" smtClean="0">
                <a:effectLst>
                  <a:glow rad="228600">
                    <a:srgbClr val="2D2D8A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Рекомендации по включению в </a:t>
            </a:r>
            <a:r>
              <a:rPr lang="ru-RU" altLang="ru-RU" dirty="0" err="1" smtClean="0">
                <a:effectLst>
                  <a:glow rad="228600">
                    <a:srgbClr val="2D2D8A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колдоговоры</a:t>
            </a:r>
            <a:r>
              <a:rPr lang="ru-RU" altLang="ru-RU" dirty="0" smtClean="0">
                <a:effectLst>
                  <a:glow rad="228600">
                    <a:srgbClr val="2D2D8A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(Обращения)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257175" y="1595437"/>
            <a:ext cx="8616950" cy="517064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ru-RU" altLang="ru-RU" sz="1200" b="1" dirty="0" smtClean="0">
                <a:solidFill>
                  <a:srgbClr val="002060"/>
                </a:solidFill>
              </a:rPr>
              <a:t>Работодателям определять правила индексации заработной платы в коллективных договорах 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(Обращение «Об индексации заработной платы»)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ru-RU" altLang="ru-RU" sz="1200" b="1" dirty="0">
                <a:solidFill>
                  <a:srgbClr val="002060"/>
                </a:solidFill>
              </a:rPr>
              <a:t>Работодателям включать в коллективные договоры положения о совмещении профессиональных и семейных обязанностей для работников, имеющих детей 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(Обращение «О </a:t>
            </a:r>
            <a:r>
              <a:rPr lang="ru-RU" altLang="ru-RU" sz="1200" b="1" dirty="0">
                <a:solidFill>
                  <a:srgbClr val="FF0000"/>
                </a:solidFill>
              </a:rPr>
              <a:t>совмещении профессиональных и семейных обязанностей 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работников»)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ru-RU" altLang="ru-RU" sz="1200" b="1" dirty="0" smtClean="0">
                <a:solidFill>
                  <a:srgbClr val="002060"/>
                </a:solidFill>
              </a:rPr>
              <a:t>Руководителям организация всех форм собственности включать в коллективные договоры положения, предусматривающие гарантии работникам, прошедшим вакцинацию против новой </a:t>
            </a:r>
            <a:r>
              <a:rPr lang="ru-RU" altLang="ru-RU" sz="1200" b="1" dirty="0" err="1" smtClean="0">
                <a:solidFill>
                  <a:srgbClr val="002060"/>
                </a:solidFill>
              </a:rPr>
              <a:t>коронавирусной</a:t>
            </a:r>
            <a:r>
              <a:rPr lang="ru-RU" altLang="ru-RU" sz="1200" b="1" dirty="0" smtClean="0">
                <a:solidFill>
                  <a:srgbClr val="002060"/>
                </a:solidFill>
              </a:rPr>
              <a:t> инфекции (</a:t>
            </a:r>
            <a:r>
              <a:rPr lang="en-US" altLang="ru-RU" sz="1200" b="1" dirty="0" smtClean="0">
                <a:solidFill>
                  <a:srgbClr val="002060"/>
                </a:solidFill>
              </a:rPr>
              <a:t>covid-19)</a:t>
            </a:r>
            <a:r>
              <a:rPr lang="ru-RU" altLang="ru-RU" sz="1200" b="1" dirty="0" smtClean="0">
                <a:solidFill>
                  <a:srgbClr val="002060"/>
                </a:solidFill>
              </a:rPr>
              <a:t>, включая предоставление выходного нерабочего дня в день прохождения вакцинации с сохранением заработной платы, либо иной социальной гарантии </a:t>
            </a:r>
            <a:r>
              <a:rPr lang="ru-RU" altLang="ru-RU" sz="1200" b="1" dirty="0">
                <a:solidFill>
                  <a:srgbClr val="FF0000"/>
                </a:solidFill>
              </a:rPr>
              <a:t>(Обращение «О вакцинации населения Новгородской области от новой </a:t>
            </a:r>
            <a:r>
              <a:rPr lang="ru-RU" altLang="ru-RU" sz="1200" b="1" dirty="0" err="1">
                <a:solidFill>
                  <a:srgbClr val="FF0000"/>
                </a:solidFill>
              </a:rPr>
              <a:t>коронавирусной</a:t>
            </a:r>
            <a:r>
              <a:rPr lang="ru-RU" altLang="ru-RU" sz="1200" b="1" dirty="0">
                <a:solidFill>
                  <a:srgbClr val="FF0000"/>
                </a:solidFill>
              </a:rPr>
              <a:t> инфекции, вызванной covid-19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»)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ru-RU" altLang="ru-RU" sz="1200" b="1" dirty="0">
                <a:solidFill>
                  <a:srgbClr val="002060"/>
                </a:solidFill>
              </a:rPr>
              <a:t>Предусмотреть в коллективных договорах положения по предоставлению работникам, прошедшим вакцинацию против новой </a:t>
            </a:r>
            <a:r>
              <a:rPr lang="ru-RU" altLang="ru-RU" sz="1200" b="1" dirty="0" err="1">
                <a:solidFill>
                  <a:srgbClr val="002060"/>
                </a:solidFill>
              </a:rPr>
              <a:t>коронавирусной</a:t>
            </a:r>
            <a:r>
              <a:rPr lang="ru-RU" altLang="ru-RU" sz="1200" b="1" dirty="0">
                <a:solidFill>
                  <a:srgbClr val="002060"/>
                </a:solidFill>
              </a:rPr>
              <a:t> инфекции (</a:t>
            </a:r>
            <a:r>
              <a:rPr lang="en-US" altLang="ru-RU" sz="1200" b="1" dirty="0">
                <a:solidFill>
                  <a:srgbClr val="002060"/>
                </a:solidFill>
              </a:rPr>
              <a:t>COVID-19)</a:t>
            </a:r>
            <a:r>
              <a:rPr lang="ru-RU" altLang="ru-RU" sz="1200" b="1" dirty="0">
                <a:solidFill>
                  <a:srgbClr val="002060"/>
                </a:solidFill>
              </a:rPr>
              <a:t>, двух оплачиваемых дней отдыха 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(Обращение «Об </a:t>
            </a:r>
            <a:r>
              <a:rPr lang="ru-RU" altLang="ru-RU" sz="1200" b="1" dirty="0">
                <a:solidFill>
                  <a:srgbClr val="FF0000"/>
                </a:solidFill>
              </a:rPr>
              <a:t>увеличении охвата работающих граждан вакцинопрофилактикой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»)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ru-RU" altLang="ru-RU" sz="1200" b="1" dirty="0">
                <a:solidFill>
                  <a:srgbClr val="002060"/>
                </a:solidFill>
              </a:rPr>
              <a:t>Включать в коллективные договоры положения, предусматривающие  предоставление работникам в день прохождения медицинского обследования по «Сертификату молодоженам «Репродуктивное здоровье» выходного нерабочего дня с сохранением заработной платы 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(</a:t>
            </a:r>
            <a:r>
              <a:rPr lang="ru-RU" altLang="ru-RU" sz="1200" b="1" dirty="0">
                <a:solidFill>
                  <a:srgbClr val="FF0000"/>
                </a:solidFill>
              </a:rPr>
              <a:t>Обращение «О репродуктивном здоровье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»)</a:t>
            </a:r>
            <a:endParaRPr lang="ru-RU" altLang="ru-RU" sz="1200" b="1" dirty="0">
              <a:solidFill>
                <a:srgbClr val="FF0000"/>
              </a:solidFill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ru-RU" altLang="ru-RU" sz="1200" b="1" dirty="0">
                <a:solidFill>
                  <a:srgbClr val="002060"/>
                </a:solidFill>
              </a:rPr>
              <a:t>Включать в коллективные договоры положения, предусматривающие предоставление работникам, воспитывающим детей, дополнительных социальных гарантий, в том числе предоставление работникам, воспитывающим детей младшего школьного возраста, выходного нерабочего дня 1 сентября с сохранением заработной платы 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(</a:t>
            </a:r>
            <a:r>
              <a:rPr lang="ru-RU" altLang="ru-RU" sz="1200" b="1" dirty="0">
                <a:solidFill>
                  <a:srgbClr val="FF0000"/>
                </a:solidFill>
              </a:rPr>
              <a:t>Обращение «О дополнительных социальных гарантиях работникам, воспитывающим детей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»)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ru-RU" altLang="ru-RU" sz="1200" b="1" dirty="0" smtClean="0">
                <a:solidFill>
                  <a:srgbClr val="002060"/>
                </a:solidFill>
              </a:rPr>
              <a:t>Предусматривать в коллективных договорах дополнительные социальные гарантии для призванных работников (на военную службу по частичной мобилизации) и членов их семей 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(</a:t>
            </a:r>
            <a:r>
              <a:rPr lang="ru-RU" altLang="ru-RU" sz="1200" b="1" dirty="0">
                <a:solidFill>
                  <a:srgbClr val="FF0000"/>
                </a:solidFill>
              </a:rPr>
              <a:t>Обращение «О поддержке граждан, призванных на военную службу по частичной мобилизации, и их семей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»)</a:t>
            </a:r>
            <a:endParaRPr lang="ru-RU" altLang="ru-R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78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150"/>
          <p:cNvSpPr txBox="1">
            <a:spLocks noChangeArrowheads="1"/>
          </p:cNvSpPr>
          <p:nvPr/>
        </p:nvSpPr>
        <p:spPr bwMode="auto">
          <a:xfrm>
            <a:off x="1504950" y="80873"/>
            <a:ext cx="744855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2400" b="1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altLang="ru-RU" dirty="0" smtClean="0">
                <a:effectLst>
                  <a:glow rad="228600">
                    <a:srgbClr val="2D2D8A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Рекомендации по включению в </a:t>
            </a:r>
            <a:r>
              <a:rPr lang="ru-RU" altLang="ru-RU" dirty="0" err="1" smtClean="0">
                <a:effectLst>
                  <a:glow rad="228600">
                    <a:srgbClr val="2D2D8A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колдоговоры</a:t>
            </a:r>
            <a:r>
              <a:rPr lang="ru-RU" altLang="ru-RU" dirty="0" smtClean="0">
                <a:effectLst>
                  <a:glow rad="228600">
                    <a:srgbClr val="2D2D8A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(Региональное соглашение)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647" y="1281202"/>
            <a:ext cx="5457825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12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6260" y="1596540"/>
            <a:ext cx="855148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АДМИНИСТРАТИВНЫЙ РЕГЛАМЕНТ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по предоставлению органами местного самоуправления муниципальных районов и городского округа области государственной услуги по осуществлению уведомительной регистрации коллективных договоров и территориальных соглашений, отраслевых (межотраслевых) соглашений и иных соглашений, заключенных на территориальном уровне социального партнерства в сфере труда</a:t>
            </a:r>
          </a:p>
          <a:p>
            <a:pPr algn="ctr"/>
            <a:r>
              <a:rPr lang="ru-RU" sz="2000" i="1" dirty="0">
                <a:solidFill>
                  <a:srgbClr val="002060"/>
                </a:solidFill>
              </a:rPr>
              <a:t>(в редакции Постановления Министерства труда и социальной защиты населения Новгородской области от </a:t>
            </a:r>
            <a:r>
              <a:rPr lang="en-US" sz="2000" i="1" dirty="0">
                <a:solidFill>
                  <a:srgbClr val="002060"/>
                </a:solidFill>
              </a:rPr>
              <a:t>01</a:t>
            </a:r>
            <a:r>
              <a:rPr lang="ru-RU" sz="2000" i="1" dirty="0">
                <a:solidFill>
                  <a:srgbClr val="002060"/>
                </a:solidFill>
              </a:rPr>
              <a:t>.02.202</a:t>
            </a:r>
            <a:r>
              <a:rPr lang="en-US" sz="2000" i="1" dirty="0">
                <a:solidFill>
                  <a:srgbClr val="002060"/>
                </a:solidFill>
              </a:rPr>
              <a:t>1</a:t>
            </a:r>
            <a:r>
              <a:rPr lang="ru-RU" sz="2000" i="1" dirty="0">
                <a:solidFill>
                  <a:srgbClr val="002060"/>
                </a:solidFill>
              </a:rPr>
              <a:t> N </a:t>
            </a:r>
            <a:r>
              <a:rPr lang="en-US" sz="2000" i="1" dirty="0">
                <a:solidFill>
                  <a:srgbClr val="002060"/>
                </a:solidFill>
              </a:rPr>
              <a:t>7</a:t>
            </a:r>
            <a:r>
              <a:rPr lang="ru-RU" sz="2000" i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2533" y="4619326"/>
            <a:ext cx="8535207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002060"/>
                </a:solidFill>
              </a:rPr>
              <a:t>2.4.4. Предоставление государственной услуги осуществляется органом местного самоуправления в течение </a:t>
            </a:r>
            <a:r>
              <a:rPr lang="ru-RU" sz="2000" b="1" dirty="0">
                <a:solidFill>
                  <a:srgbClr val="C00000"/>
                </a:solidFill>
              </a:rPr>
              <a:t>20</a:t>
            </a:r>
            <a:r>
              <a:rPr lang="ru-RU" sz="2000" dirty="0">
                <a:solidFill>
                  <a:srgbClr val="002060"/>
                </a:solidFill>
              </a:rPr>
              <a:t> рабочих дней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со дня  регистрации заявления на предоставление государственной услуги.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2.6.6. </a:t>
            </a:r>
            <a:r>
              <a:rPr lang="ru-RU" sz="2000" b="1" dirty="0">
                <a:solidFill>
                  <a:srgbClr val="C00000"/>
                </a:solidFill>
              </a:rPr>
              <a:t>Изменения и дополнения</a:t>
            </a:r>
            <a:r>
              <a:rPr lang="ru-RU" sz="2000" dirty="0">
                <a:solidFill>
                  <a:srgbClr val="002060"/>
                </a:solidFill>
              </a:rPr>
              <a:t>, вносимые в коллективный договор, соглашение в период его действия, </a:t>
            </a:r>
            <a:r>
              <a:rPr lang="ru-RU" sz="2000" b="1" dirty="0">
                <a:solidFill>
                  <a:srgbClr val="C00000"/>
                </a:solidFill>
              </a:rPr>
              <a:t>подлежат уведомительной регистрации </a:t>
            </a:r>
            <a:r>
              <a:rPr lang="ru-RU" sz="2000" dirty="0">
                <a:solidFill>
                  <a:srgbClr val="002060"/>
                </a:solidFill>
              </a:rPr>
              <a:t>в порядке, установленном для уведомительной регистрации коллективных договоров, соглашений. </a:t>
            </a:r>
          </a:p>
        </p:txBody>
      </p:sp>
    </p:spTree>
    <p:extLst>
      <p:ext uri="{BB962C8B-B14F-4D97-AF65-F5344CB8AC3E}">
        <p14:creationId xmlns:p14="http://schemas.microsoft.com/office/powerpoint/2010/main" val="20252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3820" y="1642471"/>
            <a:ext cx="855148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002060"/>
                </a:solidFill>
              </a:rPr>
              <a:t>2.6.2. Для получения государственной услуги необходимо </a:t>
            </a:r>
            <a:r>
              <a:rPr lang="ru-RU" sz="2000" b="1" dirty="0">
                <a:solidFill>
                  <a:srgbClr val="C00000"/>
                </a:solidFill>
              </a:rPr>
              <a:t>представление следующих документов: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002060"/>
                </a:solidFill>
              </a:rPr>
              <a:t>1) </a:t>
            </a:r>
            <a:r>
              <a:rPr lang="ru-RU" sz="2000" b="1" dirty="0">
                <a:solidFill>
                  <a:srgbClr val="C00000"/>
                </a:solidFill>
              </a:rPr>
              <a:t>заявление</a:t>
            </a:r>
            <a:r>
              <a:rPr lang="ru-RU" sz="2000" dirty="0">
                <a:solidFill>
                  <a:srgbClr val="002060"/>
                </a:solidFill>
              </a:rPr>
              <a:t> о проведении уведомительной регистрации соглашения по форме согласно приложению N 1 к настоящему Административному регламенту;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002060"/>
                </a:solidFill>
              </a:rPr>
              <a:t>2) </a:t>
            </a:r>
            <a:r>
              <a:rPr lang="ru-RU" sz="2000" b="1" dirty="0">
                <a:solidFill>
                  <a:srgbClr val="C00000"/>
                </a:solidFill>
              </a:rPr>
              <a:t>коллективный договор</a:t>
            </a:r>
            <a:r>
              <a:rPr lang="ru-RU" sz="2000" dirty="0">
                <a:solidFill>
                  <a:srgbClr val="002060"/>
                </a:solidFill>
              </a:rPr>
              <a:t>, соглашение в количестве экземпляров, соответствующем числу сторон - участников коллективного договора, соглашения;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rgbClr val="002060"/>
                </a:solidFill>
              </a:rPr>
              <a:t>3) </a:t>
            </a:r>
            <a:r>
              <a:rPr lang="ru-RU" sz="2000" b="1" dirty="0">
                <a:solidFill>
                  <a:srgbClr val="C00000"/>
                </a:solidFill>
              </a:rPr>
              <a:t>копия протокола собрания (конференции) работников</a:t>
            </a:r>
            <a:r>
              <a:rPr lang="ru-RU" sz="2000" dirty="0">
                <a:solidFill>
                  <a:srgbClr val="002060"/>
                </a:solidFill>
              </a:rPr>
              <a:t>, подтверждающего избрание иного представителя работников в случае, когда работники не объединены в первичные профсоюзные организации или ни одна из имеющихся первичных профсоюзных организаций не объединяет более половины работников.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9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2207360"/>
            <a:ext cx="7010009" cy="39188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Социальное партнерство в сфере труда </a:t>
            </a:r>
            <a:r>
              <a:rPr lang="ru-RU" sz="2400" i="1" dirty="0"/>
              <a:t>(далее - социальное партнерство) </a:t>
            </a:r>
            <a:r>
              <a:rPr lang="ru-RU" sz="2400" dirty="0"/>
              <a:t>- система взаимоотношений между </a:t>
            </a:r>
            <a:r>
              <a:rPr lang="ru-RU" sz="2400" u="sng" dirty="0"/>
              <a:t>работниками</a:t>
            </a:r>
            <a:r>
              <a:rPr lang="ru-RU" sz="2400" dirty="0"/>
              <a:t> (представителями работников), </a:t>
            </a:r>
            <a:r>
              <a:rPr lang="ru-RU" sz="2400" u="sng" dirty="0"/>
              <a:t>работодателями</a:t>
            </a:r>
            <a:r>
              <a:rPr lang="ru-RU" sz="2400" dirty="0"/>
              <a:t> (представителями работодателей), </a:t>
            </a:r>
            <a:r>
              <a:rPr lang="ru-RU" sz="2400" u="sng" dirty="0"/>
              <a:t>органами</a:t>
            </a:r>
            <a:r>
              <a:rPr lang="ru-RU" sz="2400" dirty="0"/>
              <a:t> государственной </a:t>
            </a:r>
            <a:r>
              <a:rPr lang="ru-RU" sz="2400" u="sng" dirty="0"/>
              <a:t>власти</a:t>
            </a:r>
            <a:r>
              <a:rPr lang="ru-RU" sz="2400" dirty="0"/>
              <a:t>, органами местного самоуправления, направленная на обеспечение согласования интересов работников и работодателей по вопросам регулирования трудовых отношений и иных непосредственно связанных с ними отношений (статья 23 ТК РФ)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690" y="4558177"/>
            <a:ext cx="1656184" cy="2144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85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500174"/>
            <a:ext cx="878687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Статья 130. Основные государственные гарантии по оплате труда работников</a:t>
            </a:r>
          </a:p>
          <a:p>
            <a:r>
              <a:rPr lang="ru-RU" sz="1600" dirty="0">
                <a:solidFill>
                  <a:prstClr val="black"/>
                </a:solidFill>
              </a:rPr>
              <a:t> </a:t>
            </a:r>
          </a:p>
          <a:p>
            <a:pPr>
              <a:spcAft>
                <a:spcPts val="300"/>
              </a:spcAft>
            </a:pPr>
            <a:r>
              <a:rPr lang="ru-RU" sz="1600" dirty="0">
                <a:solidFill>
                  <a:srgbClr val="002060"/>
                </a:solidFill>
              </a:rPr>
              <a:t>В систему основных государственных гарантий по оплате труда работников включаются: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величина минимального размера оплаты труда в Российской Федерации</a:t>
            </a:r>
            <a:r>
              <a:rPr lang="ru-RU" sz="1600" dirty="0">
                <a:solidFill>
                  <a:srgbClr val="002060"/>
                </a:solidFill>
              </a:rPr>
              <a:t>;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меры, обеспечивающие повышение уровня реального содержания заработной платы </a:t>
            </a:r>
            <a:r>
              <a:rPr lang="ru-RU" sz="2000" b="1" dirty="0">
                <a:solidFill>
                  <a:srgbClr val="C00000"/>
                </a:solidFill>
              </a:rPr>
              <a:t>(ИЦП – </a:t>
            </a:r>
            <a:r>
              <a:rPr lang="ru-RU" sz="2000" b="1" dirty="0" smtClean="0">
                <a:solidFill>
                  <a:srgbClr val="C00000"/>
                </a:solidFill>
              </a:rPr>
              <a:t>111,12%);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 ограничение перечня оснований и размеров удержаний из заработной платы по распоряжению работодателя, а также размеров налогообложения доходов от заработной платы;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 ограничение оплаты труда в натуральной форме;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 обеспечение получения работником заработной платы в случае прекращения деятельности работодателя и его неплатежеспособности в соответствии с федеральными законами;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 федеральный государственный надзор за соблюдением трудового законодательства и иных нормативных правовых актов, содержащих нормы трудового права, включающий в себя проведение проверок полноты и своевременности выплаты заработной платы и реализации государственных гарантий по оплате труда;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 ответственность работодателей за нарушение требований, установленных трудовым законодательством и иными нормативными правовыми актами, содержащими нормы трудового права, коллективными договорами, соглашениями;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 сроки и очередность выплаты заработной платы.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363130" y="390553"/>
            <a:ext cx="4430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prstClr val="white"/>
                </a:solidFill>
              </a:rPr>
              <a:t>ТРУДОВОЙ КОДЕКС РФ</a:t>
            </a:r>
          </a:p>
        </p:txBody>
      </p:sp>
    </p:spTree>
    <p:extLst>
      <p:ext uri="{BB962C8B-B14F-4D97-AF65-F5344CB8AC3E}">
        <p14:creationId xmlns:p14="http://schemas.microsoft.com/office/powerpoint/2010/main" val="137251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772680" y="2298559"/>
          <a:ext cx="7239178" cy="420933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905346"/>
                <a:gridCol w="1238280"/>
                <a:gridCol w="2095552"/>
              </a:tblGrid>
              <a:tr h="88423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Наименование продукта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014" marR="860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Единица измерения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014" marR="860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Объем потребления для</a:t>
                      </a:r>
                    </a:p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трудоспособного человека в мес.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54182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Хлебные продукты </a:t>
                      </a:r>
                      <a:r>
                        <a:rPr lang="ru-RU" sz="1400" b="0" dirty="0"/>
                        <a:t>(хлеб и макаронные изделия в пересчете на муку, мука, крупы, бобовые)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014" marR="860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014" marR="860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11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84727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Картофель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014" marR="860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014" marR="860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7,3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84727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Овощи и бахчевые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014" marR="860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014" marR="860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84727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Фрукты свежие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014" marR="860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014" marR="860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5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69455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Сахар и кондитерские изделия в пересчете на сахар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014" marR="860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014" marR="860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2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84727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Мясопродукты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014" marR="860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014" marR="860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5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84727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Рыбопродукты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014" marR="860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014" marR="860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1,6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69455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Молоко и молокопродукты в пересчете на молоко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014" marR="860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014" marR="860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24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84727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Яйца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014" marR="860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штук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014" marR="860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17,5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69455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Масло растительное, маргарин и другие жиры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014" marR="860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014" marR="860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69455">
                <a:tc>
                  <a:txBody>
                    <a:bodyPr/>
                    <a:lstStyle/>
                    <a:p>
                      <a:pPr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Прочие продукты </a:t>
                      </a:r>
                      <a:r>
                        <a:rPr lang="ru-RU" sz="1400" b="0" dirty="0"/>
                        <a:t>(соль, чай, специи)</a:t>
                      </a:r>
                      <a:endParaRPr lang="ru-RU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014" marR="860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014" marR="86014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0,4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1428736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ПОТРЕБИТЕЛЬСКАЯ КОРЗИНА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</a:rPr>
              <a:t>(областной закон «О потребительской корзине в Новгородской области» от 28.05.2018 года №256-ОЗ)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3130" y="390553"/>
            <a:ext cx="4430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prstClr val="white"/>
                </a:solidFill>
              </a:rPr>
              <a:t>МРОТ и ПМ в РФ</a:t>
            </a:r>
          </a:p>
        </p:txBody>
      </p:sp>
    </p:spTree>
    <p:extLst>
      <p:ext uri="{BB962C8B-B14F-4D97-AF65-F5344CB8AC3E}">
        <p14:creationId xmlns:p14="http://schemas.microsoft.com/office/powerpoint/2010/main" val="318244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1363130" y="390553"/>
            <a:ext cx="4430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prstClr val="white"/>
                </a:solidFill>
              </a:rPr>
              <a:t>МРОТ и ПМ  в РФ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7396" y="1808736"/>
            <a:ext cx="8853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Федеральный закон от 29.12.2020 N 473-ФЗ</a:t>
            </a:r>
          </a:p>
          <a:p>
            <a:r>
              <a:rPr lang="ru-RU" b="1" dirty="0">
                <a:solidFill>
                  <a:srgbClr val="C00000"/>
                </a:solidFill>
              </a:rPr>
              <a:t>"О внесении изменений 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5676" y="306798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прожиточный минимум - стоимостная оценка потребительской корзины, а также обязательные платежи и сборы;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37676" y="305541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прожиточный минимум - минимальная необходимая для обеспечения жизнедеятельности сумма доходов гражданина;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39552" y="3055410"/>
            <a:ext cx="3744416" cy="93590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19125" y="5065917"/>
            <a:ext cx="7867650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М</a:t>
            </a:r>
            <a:r>
              <a:rPr lang="ru-RU" sz="2400" dirty="0" smtClean="0">
                <a:solidFill>
                  <a:prstClr val="black"/>
                </a:solidFill>
              </a:rPr>
              <a:t>инимальный </a:t>
            </a:r>
            <a:r>
              <a:rPr lang="ru-RU" sz="2400" dirty="0">
                <a:solidFill>
                  <a:prstClr val="black"/>
                </a:solidFill>
              </a:rPr>
              <a:t>размер оплаты труда с 1 января </a:t>
            </a:r>
            <a:r>
              <a:rPr lang="ru-RU" sz="2400" dirty="0" smtClean="0">
                <a:solidFill>
                  <a:prstClr val="black"/>
                </a:solidFill>
              </a:rPr>
              <a:t>2023 </a:t>
            </a:r>
            <a:r>
              <a:rPr lang="ru-RU" sz="2400" dirty="0">
                <a:solidFill>
                  <a:prstClr val="black"/>
                </a:solidFill>
              </a:rPr>
              <a:t>года </a:t>
            </a:r>
            <a:r>
              <a:rPr lang="ru-RU" sz="2400" dirty="0" smtClean="0">
                <a:solidFill>
                  <a:prstClr val="black"/>
                </a:solidFill>
              </a:rPr>
              <a:t>- </a:t>
            </a:r>
            <a:r>
              <a:rPr lang="ru-RU" sz="2800" b="1" dirty="0" smtClean="0">
                <a:solidFill>
                  <a:srgbClr val="C00000"/>
                </a:solidFill>
              </a:rPr>
              <a:t>16 242</a:t>
            </a:r>
            <a:r>
              <a:rPr lang="ru-RU" sz="2400" dirty="0" smtClean="0">
                <a:solidFill>
                  <a:prstClr val="black"/>
                </a:solidFill>
              </a:rPr>
              <a:t> рубля в </a:t>
            </a:r>
            <a:r>
              <a:rPr lang="ru-RU" sz="2400" dirty="0">
                <a:solidFill>
                  <a:prstClr val="black"/>
                </a:solidFill>
              </a:rPr>
              <a:t>месяц.</a:t>
            </a:r>
          </a:p>
        </p:txBody>
      </p:sp>
    </p:spTree>
    <p:extLst>
      <p:ext uri="{BB962C8B-B14F-4D97-AF65-F5344CB8AC3E}">
        <p14:creationId xmlns:p14="http://schemas.microsoft.com/office/powerpoint/2010/main" val="167678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439" y="1881759"/>
            <a:ext cx="850112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Региональное соглашение «О минимальной заработной плате в Новгородской области»: МЗП для внебюджетного сектора – </a:t>
            </a:r>
            <a:r>
              <a:rPr lang="ru-RU" sz="2000" b="1" dirty="0" smtClean="0">
                <a:solidFill>
                  <a:srgbClr val="C00000"/>
                </a:solidFill>
              </a:rPr>
              <a:t>15 356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руб. </a:t>
            </a:r>
            <a:r>
              <a:rPr lang="ru-RU" sz="2000" dirty="0" smtClean="0">
                <a:solidFill>
                  <a:srgbClr val="002060"/>
                </a:solidFill>
              </a:rPr>
              <a:t> (</a:t>
            </a:r>
            <a:r>
              <a:rPr lang="ru-RU" sz="2000" dirty="0">
                <a:solidFill>
                  <a:srgbClr val="002060"/>
                </a:solidFill>
              </a:rPr>
              <a:t>ПМ тр.чел.), для бюджетного сектора – </a:t>
            </a:r>
            <a:r>
              <a:rPr lang="ru-RU" sz="2400" b="1" u="sng" dirty="0" smtClean="0">
                <a:solidFill>
                  <a:srgbClr val="C00000"/>
                </a:solidFill>
              </a:rPr>
              <a:t>16 242 </a:t>
            </a:r>
            <a:r>
              <a:rPr lang="ru-RU" sz="2000" dirty="0" smtClean="0">
                <a:solidFill>
                  <a:srgbClr val="002060"/>
                </a:solidFill>
              </a:rPr>
              <a:t>руб</a:t>
            </a:r>
            <a:r>
              <a:rPr lang="ru-RU" sz="2000" dirty="0">
                <a:solidFill>
                  <a:srgbClr val="002060"/>
                </a:solidFill>
              </a:rPr>
              <a:t>. (МРОТ федеральный)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363130" y="390553"/>
            <a:ext cx="4430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prstClr val="white"/>
                </a:solidFill>
              </a:rPr>
              <a:t>МРОТ и ПМ  в РФ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1439" y="3282887"/>
            <a:ext cx="85011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«Размер минимальной заработной платы в Новгородской области, установленный пунктом 1.1 настоящего Соглашения, исходит из расчета платы за труд неквалифицированного работника, полностью отработавшего норму рабочего времени при выполнении простых работ в нормальных условиях труда </a:t>
            </a:r>
            <a:r>
              <a:rPr lang="ru-RU" b="1" dirty="0">
                <a:solidFill>
                  <a:srgbClr val="C00000"/>
                </a:solidFill>
              </a:rPr>
              <a:t>и НЕ включает повышенную оплату сверхурочной работы, работы в ночное время, выходные и нерабочие праздничные дни, дополнительную оплату (доплату) работы, выполняемой в порядке совмещения профессий (должностей).»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r>
              <a:rPr lang="ru-RU" i="1" dirty="0">
                <a:solidFill>
                  <a:srgbClr val="C00000"/>
                </a:solidFill>
              </a:rPr>
              <a:t>(постановления Конституционного суда РФ от 11.04.2019 года и от 16.12.2019 года)</a:t>
            </a:r>
          </a:p>
        </p:txBody>
      </p:sp>
    </p:spTree>
    <p:extLst>
      <p:ext uri="{BB962C8B-B14F-4D97-AF65-F5344CB8AC3E}">
        <p14:creationId xmlns:p14="http://schemas.microsoft.com/office/powerpoint/2010/main" val="380668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9042" y="2046627"/>
            <a:ext cx="803614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Статья 134 Трудового кодекса РФ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Обеспечение </a:t>
            </a:r>
            <a:r>
              <a:rPr lang="ru-RU" dirty="0">
                <a:solidFill>
                  <a:srgbClr val="002060"/>
                </a:solidFill>
              </a:rPr>
              <a:t>повышения уровня реального содержания заработной платы </a:t>
            </a:r>
            <a:r>
              <a:rPr lang="ru-RU" b="1" dirty="0">
                <a:solidFill>
                  <a:srgbClr val="C00000"/>
                </a:solidFill>
              </a:rPr>
              <a:t>включает индексацию заработной </a:t>
            </a:r>
            <a:r>
              <a:rPr lang="ru-RU" dirty="0">
                <a:solidFill>
                  <a:srgbClr val="002060"/>
                </a:solidFill>
              </a:rPr>
              <a:t>платы в связи с ростом потребительских цен на товары и услуги. Государственные органы, органы местного самоуправления, </a:t>
            </a:r>
            <a:r>
              <a:rPr lang="ru-RU" b="1" dirty="0">
                <a:solidFill>
                  <a:srgbClr val="C00000"/>
                </a:solidFill>
              </a:rPr>
              <a:t>государственные</a:t>
            </a:r>
            <a:r>
              <a:rPr lang="ru-RU" dirty="0">
                <a:solidFill>
                  <a:srgbClr val="002060"/>
                </a:solidFill>
              </a:rPr>
              <a:t> и муниципальные </a:t>
            </a:r>
            <a:r>
              <a:rPr lang="ru-RU" b="1" dirty="0">
                <a:solidFill>
                  <a:srgbClr val="C00000"/>
                </a:solidFill>
              </a:rPr>
              <a:t>учреждения</a:t>
            </a:r>
            <a:r>
              <a:rPr lang="ru-RU" dirty="0">
                <a:solidFill>
                  <a:srgbClr val="002060"/>
                </a:solidFill>
              </a:rPr>
              <a:t> производят индексацию заработной платы </a:t>
            </a:r>
            <a:r>
              <a:rPr lang="ru-RU" b="1" dirty="0">
                <a:solidFill>
                  <a:srgbClr val="C00000"/>
                </a:solidFill>
              </a:rPr>
              <a:t>в порядке, установленном трудовым законодательством и иными нормативными правовыми </a:t>
            </a:r>
            <a:r>
              <a:rPr lang="ru-RU" b="1" dirty="0" smtClean="0">
                <a:solidFill>
                  <a:srgbClr val="C00000"/>
                </a:solidFill>
              </a:rPr>
              <a:t>актами, содержащими нормы трудового права, </a:t>
            </a:r>
            <a:r>
              <a:rPr lang="ru-RU" dirty="0" smtClean="0">
                <a:solidFill>
                  <a:srgbClr val="002060"/>
                </a:solidFill>
              </a:rPr>
              <a:t>другие работодатели - в порядке, установленном коллективным договором, соглашениями, локальными нормативными актами.</a:t>
            </a:r>
          </a:p>
          <a:p>
            <a:pPr algn="just"/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363130" y="390553"/>
            <a:ext cx="4430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prstClr val="white"/>
                </a:solidFill>
              </a:rPr>
              <a:t>ИНДЕКСАЦИЯ ЗП</a:t>
            </a:r>
            <a:endParaRPr lang="ru-RU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0"/>
          <p:cNvSpPr txBox="1">
            <a:spLocks noChangeArrowheads="1"/>
          </p:cNvSpPr>
          <p:nvPr/>
        </p:nvSpPr>
        <p:spPr>
          <a:xfrm>
            <a:off x="1188617" y="2725468"/>
            <a:ext cx="6985000" cy="2397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1100" b="1" dirty="0" smtClean="0">
                <a:solidFill>
                  <a:srgbClr val="C00000"/>
                </a:solidFill>
              </a:rPr>
              <a:t>Наиболее часто встречающиеся ошибки в коллективных договорах</a:t>
            </a:r>
          </a:p>
          <a:p>
            <a:endParaRPr lang="ru-RU" altLang="ru-RU" sz="4000" b="1" dirty="0" smtClean="0">
              <a:solidFill>
                <a:schemeClr val="tx1"/>
              </a:solidFill>
            </a:endParaRPr>
          </a:p>
          <a:p>
            <a:r>
              <a:rPr lang="ru-RU" altLang="ru-RU" sz="6000" i="1" dirty="0" smtClean="0">
                <a:solidFill>
                  <a:schemeClr val="tx1"/>
                </a:solidFill>
              </a:rPr>
              <a:t>(по итогам проведения областного смотра-конкурса на лучший коллективный договор)</a:t>
            </a:r>
            <a:endParaRPr lang="es-ES" altLang="ru-RU" sz="6000" i="1" dirty="0" smtClean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179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23728" y="383182"/>
            <a:ext cx="554461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НОВГОРОДСКАЯ ОБЛАСТНАЯ </a:t>
            </a:r>
          </a:p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ФЕДЕРАЦИЯ ПРОФСОЮЗОВ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54300"/>
            <a:ext cx="8785225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52438" algn="just" eaLnBrk="1" hangingPunct="1">
              <a:defRPr/>
            </a:pPr>
            <a:r>
              <a:rPr lang="ru-RU" b="1" dirty="0"/>
              <a:t>1. Коллективный договор заключается на три года.</a:t>
            </a:r>
          </a:p>
          <a:p>
            <a:pPr indent="452438" algn="just" eaLnBrk="1" hangingPunct="1">
              <a:defRPr/>
            </a:pPr>
            <a:r>
              <a:rPr lang="ru-RU" b="1" dirty="0"/>
              <a:t>Коллективный договор вступает в силу с момента подписания его сторонами и действует в течение всего срока.</a:t>
            </a:r>
          </a:p>
          <a:p>
            <a:pPr indent="452438" algn="just" eaLnBrk="1" hangingPunct="1">
              <a:defRPr/>
            </a:pPr>
            <a:r>
              <a:rPr lang="ru-RU" b="1" dirty="0">
                <a:solidFill>
                  <a:srgbClr val="C00000"/>
                </a:solidFill>
              </a:rPr>
              <a:t>По истечении установленного срока коллективный договор </a:t>
            </a:r>
            <a:r>
              <a:rPr lang="ru-RU" b="1" i="1" u="sng" dirty="0">
                <a:solidFill>
                  <a:srgbClr val="C00000"/>
                </a:solidFill>
              </a:rPr>
              <a:t>действует</a:t>
            </a:r>
            <a:r>
              <a:rPr lang="ru-RU" b="1" dirty="0">
                <a:solidFill>
                  <a:srgbClr val="C00000"/>
                </a:solidFill>
              </a:rPr>
              <a:t> до тех пор, пока стороны не заключат новый или не изменят, дополнят действующий.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4102" name="Прямоугольник 3"/>
          <p:cNvSpPr>
            <a:spLocks noChangeArrowheads="1"/>
          </p:cNvSpPr>
          <p:nvPr/>
        </p:nvSpPr>
        <p:spPr bwMode="auto">
          <a:xfrm>
            <a:off x="4572000" y="5013325"/>
            <a:ext cx="4572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i="1"/>
              <a:t>Закон РФ от 11.03.1992 N 2490-1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i="1"/>
              <a:t>(ред. от 29.06.2004)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i="1"/>
              <a:t>«О коллективных договорах и соглашениях»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i="1">
                <a:solidFill>
                  <a:srgbClr val="FF0000"/>
                </a:solidFill>
              </a:rPr>
              <a:t>(утратил силу с 30.06.2006 г.)</a:t>
            </a:r>
          </a:p>
        </p:txBody>
      </p:sp>
      <p:sp>
        <p:nvSpPr>
          <p:cNvPr id="4103" name="TextBox 4"/>
          <p:cNvSpPr txBox="1">
            <a:spLocks noChangeArrowheads="1"/>
          </p:cNvSpPr>
          <p:nvPr/>
        </p:nvSpPr>
        <p:spPr bwMode="auto">
          <a:xfrm>
            <a:off x="31750" y="2081213"/>
            <a:ext cx="223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ОШИБКА!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9464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383182"/>
            <a:ext cx="554461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НОВГОРОДСКАЯ ОБЛАСТНАЯ </a:t>
            </a:r>
          </a:p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ФЕДЕРАЦИЯ ПРОФСОЮЗОВ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388" y="2997200"/>
            <a:ext cx="8785225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52438" eaLnBrk="1" hangingPunct="1">
              <a:defRPr/>
            </a:pPr>
            <a:r>
              <a:rPr lang="ru-RU" b="1" dirty="0"/>
              <a:t>1. </a:t>
            </a:r>
            <a:r>
              <a:rPr lang="ru-RU" b="1" dirty="0">
                <a:solidFill>
                  <a:srgbClr val="C00000"/>
                </a:solidFill>
              </a:rPr>
              <a:t>Коллективный договор заключается на три года </a:t>
            </a:r>
            <a:r>
              <a:rPr lang="ru-RU" b="1" dirty="0"/>
              <a:t>и вступает в силу со дня подписания его сторонами. </a:t>
            </a:r>
            <a:r>
              <a:rPr lang="ru-RU" i="1" dirty="0"/>
              <a:t>(вариант: с 1 января 20</a:t>
            </a:r>
            <a:r>
              <a:rPr lang="en-US" i="1" dirty="0"/>
              <a:t>22</a:t>
            </a:r>
            <a:r>
              <a:rPr lang="ru-RU" i="1" dirty="0"/>
              <a:t> г.)</a:t>
            </a:r>
          </a:p>
          <a:p>
            <a:pPr indent="452438" eaLnBrk="1" hangingPunct="1">
              <a:defRPr/>
            </a:pPr>
            <a:r>
              <a:rPr lang="ru-RU" b="1" dirty="0"/>
              <a:t>Стороны имеют право продлевать действие коллективного договора на срок не более трех лет.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5126" name="Прямоугольник 9"/>
          <p:cNvSpPr>
            <a:spLocks noChangeArrowheads="1"/>
          </p:cNvSpPr>
          <p:nvPr/>
        </p:nvSpPr>
        <p:spPr bwMode="auto">
          <a:xfrm>
            <a:off x="4537075" y="5280025"/>
            <a:ext cx="457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i="1" dirty="0"/>
              <a:t>Ст.43 Трудового кодекса </a:t>
            </a:r>
            <a:r>
              <a:rPr lang="ru-RU" altLang="ru-RU" sz="1600" i="1" dirty="0" smtClean="0"/>
              <a:t>РФ</a:t>
            </a:r>
            <a:endParaRPr lang="ru-RU" altLang="ru-RU" sz="1600" i="1" dirty="0"/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179388" y="2116138"/>
            <a:ext cx="223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CC66"/>
                </a:solidFill>
              </a:rPr>
              <a:t>ВЕРНО!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8452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383182"/>
            <a:ext cx="554461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НОВГОРОДСКАЯ ОБЛАСТНАЯ </a:t>
            </a:r>
          </a:p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ФЕДЕРАЦИЯ ПРОФСОЮЗОВ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388" y="2654300"/>
            <a:ext cx="8785225" cy="25860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47675" algn="just" eaLnBrk="1" hangingPunct="1">
              <a:defRPr/>
            </a:pPr>
            <a:r>
              <a:rPr lang="ru-RU" b="1" dirty="0"/>
              <a:t>2. При нарушении работодателем установленного срока соответственно выплаты заработной платы, оплаты отпуска, выплат при увольнении и (или) других выплат, причитающихся работнику, работодатель обязан выплатить их с уплатой процентов (денежной компенсации) в размере не ниже </a:t>
            </a:r>
            <a:r>
              <a:rPr lang="ru-RU" b="1" dirty="0">
                <a:solidFill>
                  <a:srgbClr val="C00000"/>
                </a:solidFill>
              </a:rPr>
              <a:t>одной трехсотой действующей в это время ставки рефинансирования Центрального банка Российской Федерации </a:t>
            </a:r>
            <a:r>
              <a:rPr lang="ru-RU" b="1" dirty="0"/>
              <a:t>от невыплаченных в срок сумм за каждый день задержки начиная со следующего дня после установленного срока выплаты по день фактического расчета включительно.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6150" name="Прямоугольник 9"/>
          <p:cNvSpPr>
            <a:spLocks noChangeArrowheads="1"/>
          </p:cNvSpPr>
          <p:nvPr/>
        </p:nvSpPr>
        <p:spPr bwMode="auto">
          <a:xfrm>
            <a:off x="6300788" y="5805488"/>
            <a:ext cx="457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i="1"/>
              <a:t>Ст.236 Трудового кодекса </a:t>
            </a:r>
            <a:endParaRPr lang="ru-RU" altLang="ru-RU" sz="1600" i="1">
              <a:solidFill>
                <a:srgbClr val="FF0000"/>
              </a:solidFill>
            </a:endParaRPr>
          </a:p>
        </p:txBody>
      </p:sp>
      <p:sp>
        <p:nvSpPr>
          <p:cNvPr id="6151" name="TextBox 10"/>
          <p:cNvSpPr txBox="1">
            <a:spLocks noChangeArrowheads="1"/>
          </p:cNvSpPr>
          <p:nvPr/>
        </p:nvSpPr>
        <p:spPr bwMode="auto">
          <a:xfrm>
            <a:off x="31750" y="2081213"/>
            <a:ext cx="223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ОШИБКА!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7526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9388" y="2654300"/>
            <a:ext cx="8785225" cy="2616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47675" algn="just" eaLnBrk="1" hangingPunct="1">
              <a:defRPr/>
            </a:pPr>
            <a:r>
              <a:rPr lang="ru-RU" b="1" dirty="0"/>
              <a:t>2. При нарушении работодателем установленного срока соответственно выплаты заработной платы, оплаты отпуска, выплат при увольнении и (или) других выплат, причитающихся работнику, работодатель обязан выплатить их с уплатой процентов (денежной компенсации) в размере не ниже </a:t>
            </a:r>
            <a:r>
              <a:rPr lang="ru-RU" b="1" dirty="0">
                <a:solidFill>
                  <a:srgbClr val="C00000"/>
                </a:solidFill>
              </a:rPr>
              <a:t>одной </a:t>
            </a:r>
            <a:r>
              <a:rPr lang="ru-RU" sz="2000" b="1" dirty="0">
                <a:solidFill>
                  <a:srgbClr val="C00000"/>
                </a:solidFill>
              </a:rPr>
              <a:t>сто пятидесятой </a:t>
            </a:r>
            <a:r>
              <a:rPr lang="ru-RU" b="1" dirty="0">
                <a:solidFill>
                  <a:srgbClr val="C00000"/>
                </a:solidFill>
              </a:rPr>
              <a:t>действующей в это время ключевой ставки Центрального банка Российской Федерации </a:t>
            </a:r>
            <a:r>
              <a:rPr lang="ru-RU" b="1" dirty="0"/>
              <a:t>от не выплаченных в срок сумм за каждый день задержки начиная со следующего дня после установленного срока выплаты по день фактического расчета включительно.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7173" name="Прямоугольник 9"/>
          <p:cNvSpPr>
            <a:spLocks noChangeArrowheads="1"/>
          </p:cNvSpPr>
          <p:nvPr/>
        </p:nvSpPr>
        <p:spPr bwMode="auto">
          <a:xfrm>
            <a:off x="6300788" y="5732463"/>
            <a:ext cx="4572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i="1" dirty="0"/>
              <a:t>Ст.236 Трудового кодекса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i="1" dirty="0"/>
              <a:t>в ред. от 03.07.2016 г. </a:t>
            </a:r>
            <a:endParaRPr lang="ru-RU" altLang="ru-RU" sz="1600" i="1" dirty="0">
              <a:solidFill>
                <a:srgbClr val="FF0000"/>
              </a:solidFill>
            </a:endParaRPr>
          </a:p>
        </p:txBody>
      </p:sp>
      <p:sp>
        <p:nvSpPr>
          <p:cNvPr id="7174" name="TextBox 11"/>
          <p:cNvSpPr txBox="1">
            <a:spLocks noChangeArrowheads="1"/>
          </p:cNvSpPr>
          <p:nvPr/>
        </p:nvSpPr>
        <p:spPr bwMode="auto">
          <a:xfrm>
            <a:off x="179388" y="2116138"/>
            <a:ext cx="223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CC66"/>
                </a:solidFill>
              </a:rPr>
              <a:t>ВЕРНО!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23728" y="383182"/>
            <a:ext cx="554461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НОВГОРОДСКАЯ ОБЛАСТНАЯ </a:t>
            </a:r>
          </a:p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ФЕДЕРАЦИЯ ПРОФСОЮЗОВ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7271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670605" y="1606997"/>
            <a:ext cx="622677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УРОВНИ СОЦИАЛЬНОГО ПАРТНЕРСТВА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405" y="2118241"/>
            <a:ext cx="5441825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2060"/>
                </a:solidFill>
              </a:rPr>
              <a:t>ФЕДЕРАЛЬНЫЙ</a:t>
            </a:r>
            <a:r>
              <a:rPr lang="ru-RU" dirty="0">
                <a:solidFill>
                  <a:srgbClr val="002060"/>
                </a:solidFill>
              </a:rPr>
              <a:t> - </a:t>
            </a:r>
            <a:r>
              <a:rPr lang="ru-RU" sz="1600" dirty="0">
                <a:solidFill>
                  <a:srgbClr val="002060"/>
                </a:solidFill>
              </a:rPr>
              <a:t>на котором устанавливаются основы регулирования отношений в сфере труда в РФ;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2060"/>
                </a:solidFill>
              </a:rPr>
              <a:t>МЕЖРЕГИОНАЛЬНЫЙ -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на котором устанавливаются основы регулирования отношений в сфере труда в двух и более субъектах Российской Федерации;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2060"/>
                </a:solidFill>
              </a:rPr>
              <a:t>РЕГИОНАЛЬНЫЙ</a:t>
            </a:r>
            <a:r>
              <a:rPr lang="ru-RU" dirty="0">
                <a:solidFill>
                  <a:srgbClr val="002060"/>
                </a:solidFill>
              </a:rPr>
              <a:t> - </a:t>
            </a:r>
            <a:r>
              <a:rPr lang="ru-RU" sz="1600" dirty="0">
                <a:solidFill>
                  <a:srgbClr val="002060"/>
                </a:solidFill>
              </a:rPr>
              <a:t>на котором устанавливаются основы регулирования отношений в сфере труда в субъекте РФ;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2060"/>
                </a:solidFill>
              </a:rPr>
              <a:t>ОТРАСЛЕВОЙ</a:t>
            </a:r>
            <a:r>
              <a:rPr lang="ru-RU" dirty="0">
                <a:solidFill>
                  <a:srgbClr val="002060"/>
                </a:solidFill>
              </a:rPr>
              <a:t> - </a:t>
            </a:r>
            <a:r>
              <a:rPr lang="ru-RU" sz="1600" dirty="0">
                <a:solidFill>
                  <a:srgbClr val="002060"/>
                </a:solidFill>
              </a:rPr>
              <a:t>на котором устанавливаются основы регулирования отношений в сфере труда в отрасли;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2060"/>
                </a:solidFill>
              </a:rPr>
              <a:t>ТЕРРИТОРИАЛЬНЫЙ</a:t>
            </a:r>
            <a:r>
              <a:rPr lang="ru-RU" dirty="0">
                <a:solidFill>
                  <a:srgbClr val="002060"/>
                </a:solidFill>
              </a:rPr>
              <a:t>  - </a:t>
            </a:r>
            <a:r>
              <a:rPr lang="ru-RU" sz="1600" dirty="0">
                <a:solidFill>
                  <a:srgbClr val="002060"/>
                </a:solidFill>
              </a:rPr>
              <a:t>на котором устанавливаются основы регулирования отношений в сфере труда в муниципальном образовании;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2060"/>
                </a:solidFill>
              </a:rPr>
              <a:t>ЛОКАЛЬНЫЙ</a:t>
            </a:r>
            <a:r>
              <a:rPr lang="ru-RU" dirty="0">
                <a:solidFill>
                  <a:srgbClr val="002060"/>
                </a:solidFill>
              </a:rPr>
              <a:t>  -  </a:t>
            </a:r>
            <a:r>
              <a:rPr lang="ru-RU" sz="1600" dirty="0">
                <a:solidFill>
                  <a:srgbClr val="002060"/>
                </a:solidFill>
              </a:rPr>
              <a:t>на котором устанавливаются обязательства работников и работодателя в сфере труда.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04460" y="2281937"/>
            <a:ext cx="2739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002060"/>
                </a:solidFill>
              </a:rPr>
              <a:t>ГЕНЕРАЛЬНОЕ СОГЛАШЕНИЕ на  </a:t>
            </a:r>
            <a:r>
              <a:rPr lang="ru-RU" sz="1200" i="1" dirty="0" smtClean="0">
                <a:solidFill>
                  <a:srgbClr val="002060"/>
                </a:solidFill>
              </a:rPr>
              <a:t>2021 </a:t>
            </a:r>
            <a:r>
              <a:rPr lang="ru-RU" sz="1200" i="1" dirty="0">
                <a:solidFill>
                  <a:srgbClr val="002060"/>
                </a:solidFill>
              </a:rPr>
              <a:t>– </a:t>
            </a:r>
            <a:r>
              <a:rPr lang="ru-RU" sz="1200" i="1" dirty="0" smtClean="0">
                <a:solidFill>
                  <a:srgbClr val="002060"/>
                </a:solidFill>
              </a:rPr>
              <a:t>2023 годы</a:t>
            </a:r>
            <a:endParaRPr lang="ru-RU" sz="1200" i="1" dirty="0">
              <a:solidFill>
                <a:srgbClr val="00206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182820" y="2512769"/>
            <a:ext cx="1221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941769" y="3695621"/>
            <a:ext cx="3058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002060"/>
                </a:solidFill>
              </a:rPr>
              <a:t>РЕГИОНАЛЬНОЕ СОГЛАШЕНИЕ на  </a:t>
            </a:r>
            <a:r>
              <a:rPr lang="ru-RU" sz="1200" i="1" dirty="0" smtClean="0">
                <a:solidFill>
                  <a:srgbClr val="002060"/>
                </a:solidFill>
              </a:rPr>
              <a:t>2021-2023 </a:t>
            </a:r>
            <a:r>
              <a:rPr lang="ru-RU" sz="1200" i="1" dirty="0">
                <a:solidFill>
                  <a:srgbClr val="002060"/>
                </a:solidFill>
              </a:rPr>
              <a:t>годы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916968" y="4178258"/>
            <a:ext cx="3196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002060"/>
                </a:solidFill>
              </a:rPr>
              <a:t>РЕГИОНАЛЬНОЕ СОГЛАШЕНИЕ «О МЗП в Новгородской области» на  </a:t>
            </a:r>
            <a:r>
              <a:rPr lang="ru-RU" sz="1200" i="1" dirty="0" smtClean="0">
                <a:solidFill>
                  <a:srgbClr val="002060"/>
                </a:solidFill>
              </a:rPr>
              <a:t>2021-2023 </a:t>
            </a:r>
            <a:r>
              <a:rPr lang="ru-RU" sz="1200" i="1" dirty="0">
                <a:solidFill>
                  <a:srgbClr val="002060"/>
                </a:solidFill>
              </a:rPr>
              <a:t>годы</a:t>
            </a:r>
          </a:p>
        </p:txBody>
      </p:sp>
      <p:sp>
        <p:nvSpPr>
          <p:cNvPr id="25" name="Левая фигурная скобка 24"/>
          <p:cNvSpPr/>
          <p:nvPr/>
        </p:nvSpPr>
        <p:spPr>
          <a:xfrm>
            <a:off x="5865417" y="3701874"/>
            <a:ext cx="152705" cy="9705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04460" y="2841138"/>
            <a:ext cx="2930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002060"/>
                </a:solidFill>
              </a:rPr>
              <a:t>СОГЛАШЕНИЕ (окружное СЗФО) на 2014-2016 </a:t>
            </a:r>
            <a:r>
              <a:rPr lang="ru-RU" sz="1200" i="1" dirty="0" smtClean="0">
                <a:solidFill>
                  <a:srgbClr val="002060"/>
                </a:solidFill>
              </a:rPr>
              <a:t>годы (утратило силу)</a:t>
            </a:r>
            <a:endParaRPr lang="ru-RU" sz="1200" i="1" dirty="0">
              <a:solidFill>
                <a:srgbClr val="002060"/>
              </a:solidFill>
            </a:endParaRPr>
          </a:p>
        </p:txBody>
      </p:sp>
      <p:cxnSp>
        <p:nvCxnSpPr>
          <p:cNvPr id="28" name="Прямая со стрелкой 27"/>
          <p:cNvCxnSpPr>
            <a:endCxn id="26" idx="1"/>
          </p:cNvCxnSpPr>
          <p:nvPr/>
        </p:nvCxnSpPr>
        <p:spPr>
          <a:xfrm>
            <a:off x="5335525" y="3071970"/>
            <a:ext cx="106893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709870" y="4650998"/>
            <a:ext cx="2443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i="1" dirty="0">
                <a:solidFill>
                  <a:srgbClr val="002060"/>
                </a:solidFill>
              </a:rPr>
              <a:t>ФЕДЕРАЛЬНЫЙ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i="1" dirty="0">
                <a:solidFill>
                  <a:srgbClr val="002060"/>
                </a:solidFill>
              </a:rPr>
              <a:t>РЕГИОНАЛЬНЫЙ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i="1" dirty="0">
                <a:solidFill>
                  <a:srgbClr val="002060"/>
                </a:solidFill>
              </a:rPr>
              <a:t>ТЕРРИТОРИАЛЬНЫЙ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5182820" y="4956218"/>
            <a:ext cx="13743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916968" y="5609261"/>
            <a:ext cx="33503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002060"/>
                </a:solidFill>
              </a:rPr>
              <a:t>22 СОГЛАШЕНИЯ</a:t>
            </a:r>
            <a:r>
              <a:rPr lang="en-US" sz="1200" i="1" dirty="0" smtClean="0">
                <a:solidFill>
                  <a:srgbClr val="002060"/>
                </a:solidFill>
              </a:rPr>
              <a:t> ?</a:t>
            </a:r>
            <a:endParaRPr lang="ru-RU" sz="1200" i="1" dirty="0">
              <a:solidFill>
                <a:srgbClr val="002060"/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4877410" y="4192525"/>
            <a:ext cx="9162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4877410" y="5746251"/>
            <a:ext cx="9162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6525564" y="6337747"/>
            <a:ext cx="3350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02060"/>
                </a:solidFill>
              </a:rPr>
              <a:t>КОЛЛЕКТИВНЫЙ ДОГОВОР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5335525" y="6483100"/>
            <a:ext cx="10689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2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383182"/>
            <a:ext cx="66202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НОВГОРОДСКАЯ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ОБЛАСТНАЯ ФЕДЕРАЦИЯ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ПРОФСОЮЗОВ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0906" y="2837455"/>
            <a:ext cx="25188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hlinkClick r:id="rId2"/>
              </a:rPr>
              <a:t>https://cbr.ru/</a:t>
            </a:r>
            <a:endParaRPr lang="ru-RU" sz="2800" b="1" dirty="0" smtClean="0"/>
          </a:p>
          <a:p>
            <a:endParaRPr lang="ru-RU" sz="2800" b="1" dirty="0"/>
          </a:p>
          <a:p>
            <a:pPr algn="ctr"/>
            <a:r>
              <a:rPr lang="ru-RU" sz="2800" b="1" dirty="0" smtClean="0"/>
              <a:t>Сайт Центрального банка РФ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036" y="2433637"/>
            <a:ext cx="3667125" cy="3609975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200900" y="4943475"/>
            <a:ext cx="1257300" cy="952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31526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487434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383182"/>
            <a:ext cx="554461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НОВГОРОДСКАЯ ОБЛАСТНАЯ </a:t>
            </a:r>
          </a:p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ФЕДЕРАЦИЯ ПРОФСОЮЗОВ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5575" y="2924175"/>
            <a:ext cx="8785225" cy="1755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47675" algn="just" eaLnBrk="1" hangingPunct="1">
              <a:defRPr/>
            </a:pPr>
            <a:r>
              <a:rPr lang="ru-RU" b="1" dirty="0"/>
              <a:t>3. В случае задержки выплаты заработной платы на срок более 15 дней работник имеет право, известив работодателя в письменной форме, приостановить работу на весь период до выплаты задержанной суммы.</a:t>
            </a:r>
          </a:p>
          <a:p>
            <a:pPr indent="447675" algn="just" eaLnBrk="1" hangingPunct="1">
              <a:defRPr/>
            </a:pPr>
            <a:endParaRPr lang="ru-RU" b="1" dirty="0"/>
          </a:p>
          <a:p>
            <a:pPr indent="447675" algn="just" eaLnBrk="1" hangingPunct="1">
              <a:defRPr/>
            </a:pPr>
            <a:r>
              <a:rPr lang="ru-RU" b="1" dirty="0"/>
              <a:t>Время простоя оплачивается в размере </a:t>
            </a:r>
            <a:r>
              <a:rPr lang="ru-RU" b="1" dirty="0">
                <a:solidFill>
                  <a:srgbClr val="C00000"/>
                </a:solidFill>
              </a:rPr>
              <a:t>не менее двух третей средней заработной платы работника.</a:t>
            </a:r>
          </a:p>
        </p:txBody>
      </p:sp>
      <p:sp>
        <p:nvSpPr>
          <p:cNvPr id="8198" name="TextBox 10"/>
          <p:cNvSpPr txBox="1">
            <a:spLocks noChangeArrowheads="1"/>
          </p:cNvSpPr>
          <p:nvPr/>
        </p:nvSpPr>
        <p:spPr bwMode="auto">
          <a:xfrm>
            <a:off x="155575" y="2360613"/>
            <a:ext cx="223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ОШИБКА!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1206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69863" y="2924175"/>
            <a:ext cx="8785225" cy="1477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47675" algn="just" eaLnBrk="1" hangingPunct="1">
              <a:defRPr/>
            </a:pPr>
            <a:r>
              <a:rPr lang="ru-RU" b="1" dirty="0"/>
              <a:t>3. В случае задержки выплаты заработной платы на срок более 15 дней работник имеет право, известив работодателя в письменной форме, приостановить работу на весь период до выплаты задержанной суммы.</a:t>
            </a:r>
          </a:p>
          <a:p>
            <a:pPr indent="447675" algn="just" eaLnBrk="1" hangingPunct="1">
              <a:defRPr/>
            </a:pPr>
            <a:r>
              <a:rPr lang="ru-RU" b="1" dirty="0">
                <a:solidFill>
                  <a:srgbClr val="C00000"/>
                </a:solidFill>
              </a:rPr>
              <a:t>На период приостановления работы за работником сохраняется средний заработок.</a:t>
            </a:r>
          </a:p>
        </p:txBody>
      </p:sp>
      <p:sp>
        <p:nvSpPr>
          <p:cNvPr id="9221" name="Прямоугольник 9"/>
          <p:cNvSpPr>
            <a:spLocks noChangeArrowheads="1"/>
          </p:cNvSpPr>
          <p:nvPr/>
        </p:nvSpPr>
        <p:spPr bwMode="auto">
          <a:xfrm>
            <a:off x="5940425" y="5008563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i="1"/>
              <a:t>Ст.236 Трудового кодекса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i="1"/>
              <a:t>в ред. от 30.12.2015 г. </a:t>
            </a:r>
            <a:endParaRPr lang="ru-RU" altLang="ru-RU" sz="1600" i="1">
              <a:solidFill>
                <a:srgbClr val="FF0000"/>
              </a:solidFill>
            </a:endParaRPr>
          </a:p>
        </p:txBody>
      </p:sp>
      <p:sp>
        <p:nvSpPr>
          <p:cNvPr id="9222" name="TextBox 11"/>
          <p:cNvSpPr txBox="1">
            <a:spLocks noChangeArrowheads="1"/>
          </p:cNvSpPr>
          <p:nvPr/>
        </p:nvSpPr>
        <p:spPr bwMode="auto">
          <a:xfrm>
            <a:off x="179388" y="2116138"/>
            <a:ext cx="223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CC66"/>
                </a:solidFill>
              </a:rPr>
              <a:t>ВЕРНО!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23728" y="383182"/>
            <a:ext cx="554461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НОВГОРОДСКАЯ ОБЛАСТНАЯ </a:t>
            </a:r>
          </a:p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ФЕДЕРАЦИЯ ПРОФСОЮЗОВ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0887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383182"/>
            <a:ext cx="554461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НОВГОРОДСКАЯ ОБЛАСТНАЯ </a:t>
            </a:r>
          </a:p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ФЕДЕРАЦИЯ ПРОФСОЮЗОВ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388" y="2654300"/>
            <a:ext cx="8785225" cy="923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47675" algn="just" eaLnBrk="1" hangingPunct="1">
              <a:defRPr/>
            </a:pPr>
            <a:r>
              <a:rPr lang="ru-RU" b="1" dirty="0"/>
              <a:t>4. Действие настоящего коллективного договора распространяется на всех работников организации ____________ </a:t>
            </a:r>
            <a:r>
              <a:rPr lang="ru-RU" b="1" dirty="0">
                <a:solidFill>
                  <a:srgbClr val="C00000"/>
                </a:solidFill>
              </a:rPr>
              <a:t>и являющихся членами профсоюза первичной организации.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0246" name="TextBox 10"/>
          <p:cNvSpPr txBox="1">
            <a:spLocks noChangeArrowheads="1"/>
          </p:cNvSpPr>
          <p:nvPr/>
        </p:nvSpPr>
        <p:spPr bwMode="auto">
          <a:xfrm>
            <a:off x="31750" y="2081213"/>
            <a:ext cx="223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ОШИБКА!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388" y="4545013"/>
            <a:ext cx="8785225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47675" algn="just" eaLnBrk="1" hangingPunct="1">
              <a:defRPr/>
            </a:pPr>
            <a:r>
              <a:rPr lang="ru-RU" b="1" dirty="0"/>
              <a:t>4. Действие коллективного договора </a:t>
            </a:r>
            <a:r>
              <a:rPr lang="ru-RU" b="1" dirty="0">
                <a:solidFill>
                  <a:srgbClr val="C00000"/>
                </a:solidFill>
              </a:rPr>
              <a:t>распространяется на всех работников организации</a:t>
            </a:r>
            <a:r>
              <a:rPr lang="ru-RU" b="1" dirty="0"/>
              <a:t>.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0248" name="TextBox 12"/>
          <p:cNvSpPr txBox="1">
            <a:spLocks noChangeArrowheads="1"/>
          </p:cNvSpPr>
          <p:nvPr/>
        </p:nvSpPr>
        <p:spPr bwMode="auto">
          <a:xfrm>
            <a:off x="31750" y="3971925"/>
            <a:ext cx="223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CC66"/>
                </a:solidFill>
              </a:rPr>
              <a:t>ВЕРНО!</a:t>
            </a:r>
          </a:p>
        </p:txBody>
      </p:sp>
      <p:sp>
        <p:nvSpPr>
          <p:cNvPr id="10249" name="Прямоугольник 13"/>
          <p:cNvSpPr>
            <a:spLocks noChangeArrowheads="1"/>
          </p:cNvSpPr>
          <p:nvPr/>
        </p:nvSpPr>
        <p:spPr bwMode="auto">
          <a:xfrm>
            <a:off x="6084888" y="5818188"/>
            <a:ext cx="4572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i="1"/>
              <a:t>Ст.43 Трудового кодекса РФ</a:t>
            </a:r>
            <a:endParaRPr lang="ru-RU" altLang="ru-RU" sz="1600" i="1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9905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388" y="2924175"/>
            <a:ext cx="8785225" cy="1477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47675" algn="just" eaLnBrk="1" hangingPunct="1">
              <a:defRPr/>
            </a:pPr>
            <a:r>
              <a:rPr lang="ru-RU" b="1" dirty="0"/>
              <a:t>5. Коллективный договор разработан в соответствии с требованиями Трудового кодекса РФ, </a:t>
            </a:r>
            <a:r>
              <a:rPr lang="ru-RU" b="1" dirty="0">
                <a:solidFill>
                  <a:srgbClr val="C00000"/>
                </a:solidFill>
              </a:rPr>
              <a:t>Регионального соглашения между Объединением профсоюзных организаций «Новгородская областная Федерация профсоюзов». </a:t>
            </a:r>
            <a:r>
              <a:rPr lang="ru-RU" b="1" i="1" dirty="0">
                <a:solidFill>
                  <a:srgbClr val="C00000"/>
                </a:solidFill>
              </a:rPr>
              <a:t>(варианты: районного трехстороннего соглашения, соглашения по Великому Новгороду…)</a:t>
            </a:r>
            <a:endParaRPr lang="ru-RU" sz="1600" i="1" dirty="0">
              <a:solidFill>
                <a:srgbClr val="C00000"/>
              </a:solidFill>
            </a:endParaRPr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107950" y="2276475"/>
            <a:ext cx="223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ОШИБКА!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23728" y="383182"/>
            <a:ext cx="554461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НОВГОРОДСКАЯ ОБЛАСТНАЯ </a:t>
            </a:r>
          </a:p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ФЕДЕРАЦИЯ ПРОФСОЮЗОВ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3376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9388" y="2565400"/>
            <a:ext cx="8785225" cy="35240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algn="just"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dirty="0"/>
              <a:t>Областной закон от 30.04.2013 г. №24-ОЗ </a:t>
            </a:r>
            <a:r>
              <a:rPr lang="ru-RU" sz="1600" b="1" dirty="0">
                <a:solidFill>
                  <a:srgbClr val="C00000"/>
                </a:solidFill>
              </a:rPr>
              <a:t>«О социальном партнерстве в сфере труда в Новгородской области»</a:t>
            </a:r>
          </a:p>
          <a:p>
            <a:pPr marL="285750" indent="-285750" algn="just"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rgbClr val="C00000"/>
                </a:solidFill>
              </a:rPr>
              <a:t>Региональное соглашение</a:t>
            </a:r>
            <a:r>
              <a:rPr lang="ru-RU" sz="1600" b="1" dirty="0"/>
              <a:t> между Союзом организаций профсоюзов «Новгородская областная Федерация профсоюзов», Региональным объединением работодателей «Союз промышленников и предпринимателей Новгородской области» и Правительством Новгородской области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rgbClr val="C00000"/>
                </a:solidFill>
              </a:rPr>
              <a:t>Региональное отраслевое </a:t>
            </a:r>
            <a:r>
              <a:rPr lang="ru-RU" sz="1600" b="1" dirty="0" smtClean="0">
                <a:solidFill>
                  <a:srgbClr val="C00000"/>
                </a:solidFill>
              </a:rPr>
              <a:t>соглашение </a:t>
            </a:r>
            <a:r>
              <a:rPr lang="ru-RU" sz="1600" b="1" dirty="0" smtClean="0">
                <a:solidFill>
                  <a:schemeClr val="tx1"/>
                </a:solidFill>
              </a:rPr>
              <a:t>между </a:t>
            </a:r>
            <a:r>
              <a:rPr lang="ru-RU" sz="1600" b="1" dirty="0">
                <a:solidFill>
                  <a:schemeClr val="tx1"/>
                </a:solidFill>
              </a:rPr>
              <a:t>Новгородской областной </a:t>
            </a:r>
            <a:r>
              <a:rPr lang="ru-RU" sz="1600" b="1" dirty="0" smtClean="0">
                <a:solidFill>
                  <a:schemeClr val="tx1"/>
                </a:solidFill>
              </a:rPr>
              <a:t>организацией профсоюза </a:t>
            </a:r>
            <a:r>
              <a:rPr lang="ru-RU" sz="1600" b="1" dirty="0">
                <a:solidFill>
                  <a:schemeClr val="tx1"/>
                </a:solidFill>
              </a:rPr>
              <a:t>работников здравоохранения РФ и Министерством здравоохранения Новгородской </a:t>
            </a:r>
            <a:r>
              <a:rPr lang="ru-RU" sz="1600" b="1" dirty="0" smtClean="0">
                <a:solidFill>
                  <a:schemeClr val="tx1"/>
                </a:solidFill>
              </a:rPr>
              <a:t>области</a:t>
            </a:r>
            <a:endParaRPr lang="ru-RU" sz="1600" b="1" dirty="0">
              <a:solidFill>
                <a:schemeClr val="tx1"/>
              </a:solidFill>
            </a:endParaRPr>
          </a:p>
          <a:p>
            <a:pPr marL="285750" indent="-285750" algn="just"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Территориальное </a:t>
            </a:r>
            <a:r>
              <a:rPr lang="ru-RU" sz="1600" b="1" dirty="0">
                <a:solidFill>
                  <a:srgbClr val="C00000"/>
                </a:solidFill>
              </a:rPr>
              <a:t>соглашение </a:t>
            </a:r>
            <a:r>
              <a:rPr lang="ru-RU" sz="1600" b="1" dirty="0"/>
              <a:t>между Координационным Советом организаций профессиональных союзов в _______________ муниципальном районе, территориальным объединением работодателей ________________ муниципального района и Администрацией __________________ муниципального района».</a:t>
            </a:r>
          </a:p>
        </p:txBody>
      </p:sp>
      <p:sp>
        <p:nvSpPr>
          <p:cNvPr id="12293" name="TextBox 9"/>
          <p:cNvSpPr txBox="1">
            <a:spLocks noChangeArrowheads="1"/>
          </p:cNvSpPr>
          <p:nvPr/>
        </p:nvSpPr>
        <p:spPr bwMode="auto">
          <a:xfrm>
            <a:off x="107950" y="2060575"/>
            <a:ext cx="223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CC66"/>
                </a:solidFill>
              </a:rPr>
              <a:t>ВЕРНО!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23728" y="383182"/>
            <a:ext cx="554461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НОВГОРОДСКАЯ ОБЛАСТНАЯ </a:t>
            </a:r>
          </a:p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ФЕДЕРАЦИЯ ПРОФСОЮЗОВ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3630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383182"/>
            <a:ext cx="554461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НОВГОРОДСКАЯ ОБЛАСТНАЯ </a:t>
            </a:r>
          </a:p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ФЕДЕРАЦИЯ ПРОФСОЮЗОВ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388" y="2114550"/>
            <a:ext cx="878522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47675" algn="just" eaLnBrk="1" hangingPunct="1">
              <a:defRPr/>
            </a:pPr>
            <a:r>
              <a:rPr lang="ru-RU" b="1" dirty="0"/>
              <a:t>6. Коллективный договор </a:t>
            </a:r>
            <a:r>
              <a:rPr lang="ru-RU" b="1" dirty="0">
                <a:solidFill>
                  <a:srgbClr val="C00000"/>
                </a:solidFill>
              </a:rPr>
              <a:t>утвержден</a:t>
            </a:r>
            <a:r>
              <a:rPr lang="ru-RU" b="1" dirty="0"/>
              <a:t> на общем собрании </a:t>
            </a:r>
            <a:r>
              <a:rPr lang="ru-RU" b="1" dirty="0">
                <a:solidFill>
                  <a:srgbClr val="C00000"/>
                </a:solidFill>
              </a:rPr>
              <a:t>трудового коллектива</a:t>
            </a:r>
            <a:endParaRPr lang="ru-RU" sz="1600" i="1" dirty="0">
              <a:solidFill>
                <a:srgbClr val="C00000"/>
              </a:solidFill>
            </a:endParaRP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107950" y="1466850"/>
            <a:ext cx="223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</a:rPr>
              <a:t>ОШИБКА!</a:t>
            </a:r>
          </a:p>
        </p:txBody>
      </p:sp>
      <p:sp>
        <p:nvSpPr>
          <p:cNvPr id="13319" name="Прямоугольник 10"/>
          <p:cNvSpPr>
            <a:spLocks noChangeArrowheads="1"/>
          </p:cNvSpPr>
          <p:nvPr/>
        </p:nvSpPr>
        <p:spPr bwMode="auto">
          <a:xfrm>
            <a:off x="157103" y="2665795"/>
            <a:ext cx="88249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i="1" dirty="0"/>
              <a:t>Ст.12 Закона РФ от 11.03.1992 N 2490-1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i="1" dirty="0"/>
              <a:t>«О коллективных договорах и соглашениях» </a:t>
            </a:r>
            <a:r>
              <a:rPr lang="ru-RU" altLang="ru-RU" sz="1600" i="1" dirty="0">
                <a:solidFill>
                  <a:srgbClr val="FF0000"/>
                </a:solidFill>
              </a:rPr>
              <a:t>(утратил силу с 30.06.2006 г</a:t>
            </a:r>
            <a:r>
              <a:rPr lang="ru-RU" altLang="ru-RU" sz="1600" i="1" dirty="0" smtClean="0">
                <a:solidFill>
                  <a:srgbClr val="FF0000"/>
                </a:solidFill>
              </a:rPr>
              <a:t>.)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i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solidFill>
                  <a:srgbClr val="FF0000"/>
                </a:solidFill>
              </a:rPr>
              <a:t>Единый проект коллективного договора </a:t>
            </a:r>
            <a:r>
              <a:rPr lang="ru-RU" altLang="ru-RU" sz="1600" i="1" dirty="0"/>
              <a:t>подлежит обязательному обсуждению работниками в подразделениях организации и добавляется с учетом поступивших замечаний, предложений, дополнений. Доработанный единый проект </a:t>
            </a:r>
            <a:r>
              <a:rPr lang="ru-RU" altLang="ru-RU" sz="1600" b="1" i="1" dirty="0">
                <a:solidFill>
                  <a:srgbClr val="FF0000"/>
                </a:solidFill>
              </a:rPr>
              <a:t>утверждается общим собранием (конференцией) работников</a:t>
            </a:r>
            <a:r>
              <a:rPr lang="ru-RU" altLang="ru-RU" sz="1600" i="1" dirty="0"/>
              <a:t> организации и подписывается со стороны работников всеми участниками единого представительного органа</a:t>
            </a:r>
            <a:r>
              <a:rPr lang="ru-RU" altLang="ru-RU" sz="1600" i="1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i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7010" y="5456583"/>
            <a:ext cx="87851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47675" algn="just" eaLnBrk="1" hangingPunct="1">
              <a:defRPr/>
            </a:pPr>
            <a:r>
              <a:rPr lang="ru-RU" b="1" strike="sngStrike" dirty="0">
                <a:solidFill>
                  <a:srgbClr val="C00000"/>
                </a:solidFill>
              </a:rPr>
              <a:t>Трудового коллектива</a:t>
            </a:r>
            <a:r>
              <a:rPr lang="ru-RU" b="1" dirty="0"/>
              <a:t>                  </a:t>
            </a:r>
            <a:r>
              <a:rPr lang="ru-RU" b="1" dirty="0" smtClean="0"/>
              <a:t>           </a:t>
            </a:r>
            <a:r>
              <a:rPr lang="ru-RU" b="1" dirty="0" smtClean="0">
                <a:solidFill>
                  <a:srgbClr val="C00000"/>
                </a:solidFill>
              </a:rPr>
              <a:t>Работников </a:t>
            </a:r>
            <a:r>
              <a:rPr lang="ru-RU" b="1" dirty="0">
                <a:solidFill>
                  <a:srgbClr val="C00000"/>
                </a:solidFill>
              </a:rPr>
              <a:t>организации</a:t>
            </a:r>
            <a:endParaRPr lang="ru-RU" sz="1600" i="1" dirty="0">
              <a:solidFill>
                <a:srgbClr val="C00000"/>
              </a:solidFill>
            </a:endParaRPr>
          </a:p>
        </p:txBody>
      </p:sp>
      <p:sp>
        <p:nvSpPr>
          <p:cNvPr id="13321" name="TextBox 12"/>
          <p:cNvSpPr txBox="1">
            <a:spLocks noChangeArrowheads="1"/>
          </p:cNvSpPr>
          <p:nvPr/>
        </p:nvSpPr>
        <p:spPr bwMode="auto">
          <a:xfrm>
            <a:off x="107950" y="4986338"/>
            <a:ext cx="223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CC66"/>
                </a:solidFill>
              </a:rPr>
              <a:t>ВЕРНО!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3331341" y="5650104"/>
            <a:ext cx="7207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29000" y="6100571"/>
            <a:ext cx="5619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Закон РФ от 11.03.1992 N 2490-1 </a:t>
            </a:r>
            <a:r>
              <a:rPr lang="ru-RU" b="1" i="1" dirty="0">
                <a:solidFill>
                  <a:srgbClr val="C00000"/>
                </a:solidFill>
              </a:rPr>
              <a:t>(ред. от 24.11.1995) </a:t>
            </a:r>
            <a:r>
              <a:rPr lang="ru-RU" i="1" dirty="0"/>
              <a:t>"О коллективных договорах и соглашениях"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31526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2956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383182"/>
            <a:ext cx="554461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НОВГОРОДСКАЯ ОБЛАСТНАЯ </a:t>
            </a:r>
          </a:p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ФЕДЕРАЦИЯ ПРОФСОЮЗОВ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1410" y="4884472"/>
            <a:ext cx="8496300" cy="15684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47675" algn="just" eaLnBrk="1" hangingPunct="1">
              <a:defRPr/>
            </a:pPr>
            <a:r>
              <a:rPr lang="ru-RU" sz="1600" b="1" u="sng" dirty="0"/>
              <a:t>Ст.40 Трудового кодекса РФ</a:t>
            </a:r>
          </a:p>
          <a:p>
            <a:pPr indent="447675" algn="just" eaLnBrk="1" hangingPunct="1">
              <a:defRPr/>
            </a:pPr>
            <a:r>
              <a:rPr lang="ru-RU" sz="1600" b="1" dirty="0"/>
              <a:t>При </a:t>
            </a:r>
            <a:r>
              <a:rPr lang="ru-RU" sz="1600" b="1" dirty="0" err="1"/>
              <a:t>недостижении</a:t>
            </a:r>
            <a:r>
              <a:rPr lang="ru-RU" sz="1600" b="1" dirty="0"/>
              <a:t> согласия между сторонами по отдельным положениям проекта коллективного договора в течение трех месяцев со дня начала коллективных переговоров </a:t>
            </a:r>
            <a:r>
              <a:rPr lang="ru-RU" sz="1600" b="1" dirty="0">
                <a:solidFill>
                  <a:srgbClr val="C00000"/>
                </a:solidFill>
              </a:rPr>
              <a:t>стороны должны подписать коллективный договор</a:t>
            </a:r>
            <a:r>
              <a:rPr lang="ru-RU" sz="1600" b="1" dirty="0"/>
              <a:t> на согласованных условиях с одновременным составлением протокола разногласий.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1410" y="3252669"/>
            <a:ext cx="8496300" cy="10779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47675" algn="just" eaLnBrk="1" hangingPunct="1">
              <a:defRPr/>
            </a:pPr>
            <a:r>
              <a:rPr lang="ru-RU" sz="1600" b="1" u="sng" dirty="0"/>
              <a:t>Ст.42 Трудового кодекса РФ</a:t>
            </a:r>
          </a:p>
          <a:p>
            <a:pPr indent="447675" algn="just" eaLnBrk="1" hangingPunct="1">
              <a:defRPr/>
            </a:pPr>
            <a:r>
              <a:rPr lang="ru-RU" sz="1600" b="1" dirty="0">
                <a:solidFill>
                  <a:srgbClr val="C00000"/>
                </a:solidFill>
              </a:rPr>
              <a:t>Порядок</a:t>
            </a:r>
            <a:r>
              <a:rPr lang="ru-RU" sz="1600" b="1" dirty="0"/>
              <a:t> разработки проекта коллективного договора и </a:t>
            </a:r>
            <a:r>
              <a:rPr lang="ru-RU" sz="1600" b="1" dirty="0">
                <a:solidFill>
                  <a:srgbClr val="C00000"/>
                </a:solidFill>
              </a:rPr>
              <a:t>заключения</a:t>
            </a:r>
            <a:r>
              <a:rPr lang="ru-RU" sz="1600" b="1" dirty="0"/>
              <a:t> коллективного договора </a:t>
            </a:r>
            <a:r>
              <a:rPr lang="ru-RU" sz="1600" b="1" dirty="0">
                <a:solidFill>
                  <a:srgbClr val="C00000"/>
                </a:solidFill>
              </a:rPr>
              <a:t>определяется сторонами </a:t>
            </a:r>
            <a:r>
              <a:rPr lang="ru-RU" sz="1600" b="1" dirty="0"/>
              <a:t>в соответствии с настоящим Кодексом и иными федеральными законами.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1410" y="1868515"/>
            <a:ext cx="8496300" cy="830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47675" algn="just" eaLnBrk="1" hangingPunct="1">
              <a:defRPr/>
            </a:pPr>
            <a:r>
              <a:rPr lang="ru-RU" sz="1600" b="1" u="sng" dirty="0"/>
              <a:t>Ст.25 Трудового кодекса РФ</a:t>
            </a:r>
          </a:p>
          <a:p>
            <a:pPr indent="447675" algn="just" eaLnBrk="1" hangingPunct="1">
              <a:defRPr/>
            </a:pPr>
            <a:r>
              <a:rPr lang="ru-RU" sz="1600" b="1" dirty="0">
                <a:solidFill>
                  <a:srgbClr val="C00000"/>
                </a:solidFill>
              </a:rPr>
              <a:t>Сторонами</a:t>
            </a:r>
            <a:r>
              <a:rPr lang="ru-RU" sz="1600" b="1" dirty="0"/>
              <a:t> социального партнерства являются работники и работодатели </a:t>
            </a:r>
            <a:r>
              <a:rPr lang="ru-RU" sz="1600" b="1" dirty="0">
                <a:solidFill>
                  <a:srgbClr val="C00000"/>
                </a:solidFill>
              </a:rPr>
              <a:t>в лице уполномоченных</a:t>
            </a:r>
            <a:r>
              <a:rPr lang="ru-RU" sz="1600" b="1" dirty="0"/>
              <a:t> в установленном порядке </a:t>
            </a:r>
            <a:r>
              <a:rPr lang="ru-RU" sz="1600" b="1" dirty="0">
                <a:solidFill>
                  <a:srgbClr val="C00000"/>
                </a:solidFill>
              </a:rPr>
              <a:t>представителей</a:t>
            </a:r>
            <a:r>
              <a:rPr lang="ru-RU" sz="1600" b="1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4113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1705" y="3288363"/>
            <a:ext cx="7945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ru-RU" dirty="0" smtClean="0"/>
              <a:t> Закон </a:t>
            </a:r>
            <a:r>
              <a:rPr lang="ru-RU" dirty="0"/>
              <a:t>СССР от 17 июня 1983 года N 9500-X </a:t>
            </a:r>
            <a:r>
              <a:rPr lang="ru-RU" b="1" dirty="0">
                <a:solidFill>
                  <a:srgbClr val="C00000"/>
                </a:solidFill>
              </a:rPr>
              <a:t>"О трудовых коллективах и повышении их роли в управлении предприятиями, учреждениями, организациями" </a:t>
            </a:r>
            <a:r>
              <a:rPr lang="ru-RU" dirty="0"/>
              <a:t>(Ведомости Верховного Совета СССР, 1983, N 25, ст. 382);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1705" y="4378609"/>
            <a:ext cx="79451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Закон СССР от 30.06.1987 N 7284-XI (ред. от 03.08.1989) </a:t>
            </a:r>
            <a:r>
              <a:rPr lang="ru-RU" b="1" dirty="0">
                <a:solidFill>
                  <a:srgbClr val="C00000"/>
                </a:solidFill>
              </a:rPr>
              <a:t>"О государственном предприятии (объединении)»</a:t>
            </a:r>
            <a:r>
              <a:rPr lang="ru-RU" dirty="0"/>
              <a:t> Статья 7. Совет трудового </a:t>
            </a:r>
            <a:r>
              <a:rPr lang="ru-RU" dirty="0" smtClean="0"/>
              <a:t>коллектива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Закон </a:t>
            </a:r>
            <a:r>
              <a:rPr lang="ru-RU" dirty="0"/>
              <a:t>Российской Федерации от 11 марта 1992 года N 2490-1 </a:t>
            </a:r>
            <a:r>
              <a:rPr lang="ru-RU" dirty="0"/>
              <a:t> </a:t>
            </a:r>
            <a:r>
              <a:rPr lang="ru-RU" dirty="0" smtClean="0"/>
              <a:t>       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 smtClean="0">
                <a:solidFill>
                  <a:srgbClr val="C00000"/>
                </a:solidFill>
              </a:rPr>
              <a:t>О </a:t>
            </a:r>
            <a:r>
              <a:rPr lang="ru-RU" b="1" dirty="0">
                <a:solidFill>
                  <a:srgbClr val="C00000"/>
                </a:solidFill>
              </a:rPr>
              <a:t>коллективных договорах и </a:t>
            </a:r>
            <a:r>
              <a:rPr lang="ru-RU" b="1" dirty="0" smtClean="0">
                <a:solidFill>
                  <a:srgbClr val="C00000"/>
                </a:solidFill>
              </a:rPr>
              <a:t>соглашениях»</a:t>
            </a:r>
          </a:p>
          <a:p>
            <a:endParaRPr lang="ru-RU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1705" y="2088034"/>
            <a:ext cx="8228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Федеральный закон от 30.06.2006 N </a:t>
            </a:r>
            <a:r>
              <a:rPr lang="ru-RU" dirty="0" smtClean="0"/>
              <a:t>90-ФЗ (</a:t>
            </a:r>
            <a:r>
              <a:rPr lang="ru-RU" dirty="0"/>
              <a:t>ред. от 22.12.2014)</a:t>
            </a:r>
          </a:p>
          <a:p>
            <a:r>
              <a:rPr lang="ru-RU" dirty="0"/>
              <a:t>"О внесении изменений в Трудовой кодекс Российской Федерации, </a:t>
            </a:r>
            <a:r>
              <a:rPr lang="ru-RU" dirty="0" smtClean="0"/>
              <a:t>….»</a:t>
            </a:r>
          </a:p>
          <a:p>
            <a:r>
              <a:rPr lang="ru-RU" u="sng" dirty="0"/>
              <a:t>п</a:t>
            </a:r>
            <a:r>
              <a:rPr lang="ru-RU" u="sng" dirty="0" smtClean="0"/>
              <a:t>рекратил действие: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383182"/>
            <a:ext cx="554461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НОВГОРОДСКАЯ ОБЛАСТНАЯ </a:t>
            </a:r>
          </a:p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ФЕДЕРАЦИЯ ПРОФСОЮЗОВ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658700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7649" y="1620786"/>
            <a:ext cx="8620125" cy="4898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Закон СССР О трудовых коллективах…»</a:t>
            </a: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Трудовой коллектив предприятия, учреждения, организации - объединение всех работников, осуществляющих совместную трудовую деятельность на государственном, общественном предприятии, в учреждении, организации, в колхозе и иной кооперативной организации.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Долг и обязанность трудовых коллективов - высокопроизводительный труд, претворение в жизнь решений партии, неуклонное исполнение советских законов и постановлений правительства, выполнение государственных планов и договорных обязательств, повышение эффективности и качества работы, укрепление трудовой, производственной и государственной дисциплины, постоянная забота о развитии трудовой и общественно - политической активности членов коллектива, воспитание их в духе моральных принципов строителей коммунизма.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1950"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ФЗ О КД</a:t>
            </a:r>
          </a:p>
          <a:p>
            <a:pPr>
              <a:spcAft>
                <a:spcPts val="1000"/>
              </a:spcAft>
            </a:pP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Представители работников - органы профессиональных союзов и их объединений, уполномоченные на представительство в соответствии с их уставами, </a:t>
            </a:r>
            <a:r>
              <a:rPr lang="ru-RU" sz="1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органы общественной самодеятельности,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образованные на общем собрании (конференции) работников организации и уполномоченные им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383182"/>
            <a:ext cx="554461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НОВГОРОДСКАЯ ОБЛАСТНАЯ </a:t>
            </a:r>
          </a:p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ФЕДЕРАЦИЯ ПРОФСОЮЗОВ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80787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3598" y="1379577"/>
            <a:ext cx="8951923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rgbClr val="002060"/>
                </a:solidFill>
              </a:rPr>
              <a:t>1</a:t>
            </a:r>
            <a:r>
              <a:rPr lang="ru-RU" sz="1600" dirty="0" smtClean="0">
                <a:solidFill>
                  <a:srgbClr val="002060"/>
                </a:solidFill>
              </a:rPr>
              <a:t>. Отраслевое соглашение между министерством культуры Новгородской области и Новгородской областной организацией Общероссийского профессионального союза работников </a:t>
            </a:r>
            <a:r>
              <a:rPr lang="ru-RU" sz="1600" b="1" dirty="0" smtClean="0">
                <a:solidFill>
                  <a:srgbClr val="C00000"/>
                </a:solidFill>
              </a:rPr>
              <a:t>культуры</a:t>
            </a:r>
            <a:r>
              <a:rPr lang="ru-RU" sz="1600" dirty="0" smtClean="0">
                <a:solidFill>
                  <a:srgbClr val="002060"/>
                </a:solidFill>
              </a:rPr>
              <a:t> на 2022-2024 годы</a:t>
            </a:r>
          </a:p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rgbClr val="002060"/>
                </a:solidFill>
              </a:rPr>
              <a:t>2</a:t>
            </a:r>
            <a:r>
              <a:rPr lang="ru-RU" sz="1600" dirty="0">
                <a:solidFill>
                  <a:srgbClr val="002060"/>
                </a:solidFill>
              </a:rPr>
              <a:t>. </a:t>
            </a:r>
            <a:r>
              <a:rPr lang="ru-RU" sz="1600" dirty="0" smtClean="0">
                <a:solidFill>
                  <a:srgbClr val="002060"/>
                </a:solidFill>
              </a:rPr>
              <a:t>Отраслевое региональное соглашение между </a:t>
            </a:r>
            <a:r>
              <a:rPr lang="ru-RU" sz="1600" b="1" dirty="0">
                <a:solidFill>
                  <a:srgbClr val="C00000"/>
                </a:solidFill>
              </a:rPr>
              <a:t>Инспекцией государственной охраны культурного наследия </a:t>
            </a:r>
            <a:r>
              <a:rPr lang="ru-RU" sz="1600" dirty="0">
                <a:solidFill>
                  <a:srgbClr val="002060"/>
                </a:solidFill>
              </a:rPr>
              <a:t>Новгородской области и Новгородской областной организацией Общероссийского профессионального союза работников культуры на 2022-2024 </a:t>
            </a:r>
            <a:r>
              <a:rPr lang="ru-RU" sz="1600" dirty="0" smtClean="0">
                <a:solidFill>
                  <a:srgbClr val="002060"/>
                </a:solidFill>
              </a:rPr>
              <a:t>годы</a:t>
            </a:r>
          </a:p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rgbClr val="002060"/>
                </a:solidFill>
              </a:rPr>
              <a:t>3</a:t>
            </a:r>
            <a:r>
              <a:rPr lang="ru-RU" sz="1600" dirty="0" smtClean="0">
                <a:solidFill>
                  <a:srgbClr val="002060"/>
                </a:solidFill>
              </a:rPr>
              <a:t>. Отраслевое соглашение между </a:t>
            </a:r>
            <a:r>
              <a:rPr lang="ru-RU" sz="1600" b="1" dirty="0" smtClean="0">
                <a:solidFill>
                  <a:srgbClr val="C00000"/>
                </a:solidFill>
              </a:rPr>
              <a:t>архивным комитетом Новгородской области </a:t>
            </a:r>
            <a:r>
              <a:rPr lang="ru-RU" sz="1600" dirty="0">
                <a:solidFill>
                  <a:srgbClr val="002060"/>
                </a:solidFill>
              </a:rPr>
              <a:t>и Новгородской </a:t>
            </a:r>
            <a:r>
              <a:rPr lang="ru-RU" sz="1600" dirty="0" smtClean="0">
                <a:solidFill>
                  <a:srgbClr val="002060"/>
                </a:solidFill>
              </a:rPr>
              <a:t>областной организацией Общероссийского </a:t>
            </a:r>
            <a:r>
              <a:rPr lang="ru-RU" sz="1600" dirty="0">
                <a:solidFill>
                  <a:srgbClr val="002060"/>
                </a:solidFill>
              </a:rPr>
              <a:t>профессионального союза работников культуры на </a:t>
            </a:r>
            <a:r>
              <a:rPr lang="ru-RU" sz="1600" dirty="0" smtClean="0">
                <a:solidFill>
                  <a:srgbClr val="002060"/>
                </a:solidFill>
              </a:rPr>
              <a:t>2023 </a:t>
            </a:r>
            <a:r>
              <a:rPr lang="ru-RU" sz="1600" dirty="0">
                <a:solidFill>
                  <a:srgbClr val="002060"/>
                </a:solidFill>
              </a:rPr>
              <a:t>- </a:t>
            </a:r>
            <a:r>
              <a:rPr lang="ru-RU" sz="1600" dirty="0" smtClean="0">
                <a:solidFill>
                  <a:srgbClr val="002060"/>
                </a:solidFill>
              </a:rPr>
              <a:t>2025 </a:t>
            </a:r>
            <a:r>
              <a:rPr lang="ru-RU" sz="1600" dirty="0">
                <a:solidFill>
                  <a:srgbClr val="002060"/>
                </a:solidFill>
              </a:rPr>
              <a:t>годы</a:t>
            </a:r>
            <a:endParaRPr lang="ru-RU" sz="1600" dirty="0" smtClean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rgbClr val="002060"/>
                </a:solidFill>
              </a:rPr>
              <a:t>4</a:t>
            </a:r>
            <a:r>
              <a:rPr lang="ru-RU" sz="1600" dirty="0" smtClean="0">
                <a:solidFill>
                  <a:srgbClr val="002060"/>
                </a:solidFill>
              </a:rPr>
              <a:t>. </a:t>
            </a:r>
            <a:r>
              <a:rPr lang="ru-RU" sz="1600" dirty="0">
                <a:solidFill>
                  <a:srgbClr val="002060"/>
                </a:solidFill>
              </a:rPr>
              <a:t>Региональное отраслевое </a:t>
            </a:r>
            <a:r>
              <a:rPr lang="ru-RU" sz="1600" dirty="0" smtClean="0">
                <a:solidFill>
                  <a:srgbClr val="002060"/>
                </a:solidFill>
              </a:rPr>
              <a:t>соглашение между </a:t>
            </a:r>
            <a:r>
              <a:rPr lang="ru-RU" sz="1600" dirty="0">
                <a:solidFill>
                  <a:srgbClr val="002060"/>
                </a:solidFill>
              </a:rPr>
              <a:t>Новгородской областной </a:t>
            </a:r>
            <a:r>
              <a:rPr lang="ru-RU" sz="1600" dirty="0" smtClean="0">
                <a:solidFill>
                  <a:srgbClr val="002060"/>
                </a:solidFill>
              </a:rPr>
              <a:t>организацией профсоюза </a:t>
            </a:r>
            <a:r>
              <a:rPr lang="ru-RU" sz="1600" dirty="0">
                <a:solidFill>
                  <a:srgbClr val="002060"/>
                </a:solidFill>
              </a:rPr>
              <a:t>работников </a:t>
            </a:r>
            <a:r>
              <a:rPr lang="ru-RU" sz="1600" b="1" dirty="0">
                <a:solidFill>
                  <a:srgbClr val="C00000"/>
                </a:solidFill>
              </a:rPr>
              <a:t>здравоохранения</a:t>
            </a:r>
            <a:r>
              <a:rPr lang="ru-RU" sz="1600" dirty="0">
                <a:solidFill>
                  <a:srgbClr val="002060"/>
                </a:solidFill>
              </a:rPr>
              <a:t> РФ и Министерством здравоохранения Новгородской </a:t>
            </a:r>
            <a:r>
              <a:rPr lang="ru-RU" sz="1600" dirty="0" smtClean="0">
                <a:solidFill>
                  <a:srgbClr val="002060"/>
                </a:solidFill>
              </a:rPr>
              <a:t>области на </a:t>
            </a:r>
            <a:r>
              <a:rPr lang="ru-RU" sz="1600" dirty="0">
                <a:solidFill>
                  <a:srgbClr val="002060"/>
                </a:solidFill>
              </a:rPr>
              <a:t>2022-2024 годы</a:t>
            </a:r>
          </a:p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rgbClr val="002060"/>
                </a:solidFill>
              </a:rPr>
              <a:t>5</a:t>
            </a:r>
            <a:r>
              <a:rPr lang="ru-RU" sz="1600" dirty="0" smtClean="0">
                <a:solidFill>
                  <a:srgbClr val="002060"/>
                </a:solidFill>
              </a:rPr>
              <a:t>. </a:t>
            </a:r>
            <a:r>
              <a:rPr lang="ru-RU" sz="1600" dirty="0">
                <a:solidFill>
                  <a:srgbClr val="002060"/>
                </a:solidFill>
              </a:rPr>
              <a:t>Отраслевое региональное соглашение по организациям, находящимся в ведении министерства </a:t>
            </a:r>
            <a:r>
              <a:rPr lang="ru-RU" sz="1600" b="1" dirty="0">
                <a:solidFill>
                  <a:srgbClr val="C00000"/>
                </a:solidFill>
              </a:rPr>
              <a:t>образования</a:t>
            </a:r>
            <a:r>
              <a:rPr lang="ru-RU" sz="1600" dirty="0">
                <a:solidFill>
                  <a:srgbClr val="002060"/>
                </a:solidFill>
              </a:rPr>
              <a:t> Новгородской области на 2021-2023 </a:t>
            </a:r>
            <a:r>
              <a:rPr lang="ru-RU" sz="1600" dirty="0" smtClean="0">
                <a:solidFill>
                  <a:srgbClr val="002060"/>
                </a:solidFill>
              </a:rPr>
              <a:t>годы</a:t>
            </a:r>
            <a:endParaRPr lang="en-US" sz="1600" dirty="0" smtClean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rgbClr val="002060"/>
                </a:solidFill>
              </a:rPr>
              <a:t>6</a:t>
            </a:r>
            <a:r>
              <a:rPr lang="ru-RU" sz="1600" dirty="0" smtClean="0">
                <a:solidFill>
                  <a:srgbClr val="002060"/>
                </a:solidFill>
              </a:rPr>
              <a:t>. Отраслевое соглашение  между Новгородской областной организацией профсоюза работников государственных учреждений и  общественного обслуживания Российской Федерации и министерством </a:t>
            </a:r>
            <a:r>
              <a:rPr lang="ru-RU" sz="1600" b="1" dirty="0" smtClean="0">
                <a:solidFill>
                  <a:srgbClr val="C00000"/>
                </a:solidFill>
              </a:rPr>
              <a:t>труда и социальной защиты </a:t>
            </a:r>
            <a:r>
              <a:rPr lang="ru-RU" sz="1600" dirty="0" smtClean="0">
                <a:solidFill>
                  <a:srgbClr val="002060"/>
                </a:solidFill>
              </a:rPr>
              <a:t>населения Новгородской области по организациям государственной системы социального обслуживания населения области на 2022-2024 годы</a:t>
            </a:r>
          </a:p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rgbClr val="002060"/>
                </a:solidFill>
              </a:rPr>
              <a:t>7</a:t>
            </a:r>
            <a:r>
              <a:rPr lang="ru-RU" sz="1600" dirty="0" smtClean="0">
                <a:solidFill>
                  <a:srgbClr val="002060"/>
                </a:solidFill>
              </a:rPr>
              <a:t>. </a:t>
            </a:r>
            <a:r>
              <a:rPr lang="ru-RU" sz="1600" dirty="0">
                <a:solidFill>
                  <a:srgbClr val="002060"/>
                </a:solidFill>
              </a:rPr>
              <a:t>Региональное отраслевое соглашение </a:t>
            </a:r>
            <a:r>
              <a:rPr lang="ru-RU" sz="1600" b="1" dirty="0">
                <a:solidFill>
                  <a:srgbClr val="C00000"/>
                </a:solidFill>
              </a:rPr>
              <a:t>Управления министерства внутренних дел </a:t>
            </a:r>
            <a:r>
              <a:rPr lang="ru-RU" sz="1600" dirty="0">
                <a:solidFill>
                  <a:srgbClr val="002060"/>
                </a:solidFill>
              </a:rPr>
              <a:t>Российской федерации по Новгородской области на </a:t>
            </a:r>
            <a:r>
              <a:rPr lang="ru-RU" sz="1600" dirty="0" smtClean="0">
                <a:solidFill>
                  <a:srgbClr val="002060"/>
                </a:solidFill>
              </a:rPr>
              <a:t>2018-2020 годы, продлено на 2021-2023 годы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56045" y="144332"/>
            <a:ext cx="4552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ОТРАСЛЕВЫЕ СОГЛАШЕНИЯ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7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23728" y="383182"/>
            <a:ext cx="554461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НОВГОРОДСКАЯ ОБЛАСТНАЯ </a:t>
            </a:r>
          </a:p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ФЕДЕРАЦИЯ ПРОФСОЮЗОВ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388" y="2600325"/>
            <a:ext cx="8785225" cy="9223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47675" algn="just" eaLnBrk="1" hangingPunct="1">
              <a:defRPr/>
            </a:pPr>
            <a:r>
              <a:rPr lang="ru-RU" b="1" dirty="0"/>
              <a:t>7. Выплата заработной платы производится в соответствии с требованиями ст.136 Трудового кодекса РФ </a:t>
            </a:r>
            <a:r>
              <a:rPr lang="ru-RU" b="1" dirty="0">
                <a:solidFill>
                  <a:srgbClr val="C00000"/>
                </a:solidFill>
              </a:rPr>
              <a:t>2 раза в месяц, в срок до </a:t>
            </a:r>
            <a:r>
              <a:rPr lang="ru-RU" b="1" dirty="0"/>
              <a:t>15 и 29 числа.</a:t>
            </a:r>
            <a:endParaRPr lang="ru-RU" sz="1600" i="1" dirty="0">
              <a:solidFill>
                <a:srgbClr val="C00000"/>
              </a:solidFill>
            </a:endParaRPr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107950" y="2119313"/>
            <a:ext cx="223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ОШИБКА!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1925" y="4232275"/>
            <a:ext cx="8783638" cy="1477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47675" algn="just" eaLnBrk="1" hangingPunct="1">
              <a:defRPr/>
            </a:pPr>
            <a:r>
              <a:rPr lang="ru-RU" b="1" dirty="0"/>
              <a:t>7. Заработная плата выплачивается </a:t>
            </a:r>
            <a:r>
              <a:rPr lang="ru-RU" b="1" dirty="0">
                <a:solidFill>
                  <a:srgbClr val="C00000"/>
                </a:solidFill>
              </a:rPr>
              <a:t>не реже чем каждые полмесяца</a:t>
            </a:r>
            <a:r>
              <a:rPr lang="ru-RU" b="1" dirty="0"/>
              <a:t>. </a:t>
            </a:r>
            <a:r>
              <a:rPr lang="ru-RU" b="1" dirty="0">
                <a:solidFill>
                  <a:srgbClr val="C00000"/>
                </a:solidFill>
              </a:rPr>
              <a:t>Конкретная</a:t>
            </a: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дата</a:t>
            </a:r>
            <a:r>
              <a:rPr lang="ru-RU" b="1" dirty="0"/>
              <a:t> выплаты заработной платы устанавливается правилами внутреннего трудового распорядка, </a:t>
            </a:r>
            <a:r>
              <a:rPr lang="ru-RU" b="1" dirty="0">
                <a:solidFill>
                  <a:srgbClr val="C00000"/>
                </a:solidFill>
              </a:rPr>
              <a:t>коллективным договором </a:t>
            </a:r>
            <a:r>
              <a:rPr lang="ru-RU" b="1" dirty="0"/>
              <a:t>или трудовым договором </a:t>
            </a:r>
            <a:r>
              <a:rPr lang="ru-RU" b="1" dirty="0">
                <a:solidFill>
                  <a:srgbClr val="C00000"/>
                </a:solidFill>
              </a:rPr>
              <a:t>не позднее 15 календарных </a:t>
            </a:r>
            <a:r>
              <a:rPr lang="ru-RU" b="1" dirty="0"/>
              <a:t>дней со дня окончания периода, за который она начислена. </a:t>
            </a:r>
          </a:p>
        </p:txBody>
      </p:sp>
      <p:sp>
        <p:nvSpPr>
          <p:cNvPr id="15368" name="TextBox 12"/>
          <p:cNvSpPr txBox="1">
            <a:spLocks noChangeArrowheads="1"/>
          </p:cNvSpPr>
          <p:nvPr/>
        </p:nvSpPr>
        <p:spPr bwMode="auto">
          <a:xfrm>
            <a:off x="79375" y="3719513"/>
            <a:ext cx="2233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CC66"/>
                </a:solidFill>
              </a:rPr>
              <a:t>ВЕРНО!</a:t>
            </a:r>
          </a:p>
        </p:txBody>
      </p:sp>
      <p:sp>
        <p:nvSpPr>
          <p:cNvPr id="15369" name="Прямоугольник 13"/>
          <p:cNvSpPr>
            <a:spLocks noChangeArrowheads="1"/>
          </p:cNvSpPr>
          <p:nvPr/>
        </p:nvSpPr>
        <p:spPr bwMode="auto">
          <a:xfrm>
            <a:off x="5940425" y="5811838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i="1"/>
              <a:t>Ст.136 Трудового кодекса РФ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i="1"/>
              <a:t>(ред. от 03.07.2016 г.)</a:t>
            </a:r>
            <a:endParaRPr lang="ru-RU" altLang="ru-RU" sz="1600" i="1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5148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9388" y="2600325"/>
            <a:ext cx="8785225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47675" algn="just" eaLnBrk="1" hangingPunct="1">
              <a:defRPr/>
            </a:pPr>
            <a:r>
              <a:rPr lang="ru-RU" b="1" dirty="0"/>
              <a:t>8. Установить минимальный размер заработной платы за месяц работников, при соблюдении ими установленной продолжительности рабочего времени и выполнении трудовых обязанностей (норм труда) на уровне </a:t>
            </a:r>
            <a:r>
              <a:rPr lang="ru-RU" b="1" dirty="0">
                <a:solidFill>
                  <a:srgbClr val="C00000"/>
                </a:solidFill>
              </a:rPr>
              <a:t>не ниже минимального размера оплаты труда </a:t>
            </a:r>
            <a:r>
              <a:rPr lang="ru-RU" b="1" dirty="0"/>
              <a:t>(ст.133 ТК РФ)</a:t>
            </a:r>
            <a:endParaRPr lang="ru-RU" sz="1600" i="1" dirty="0">
              <a:solidFill>
                <a:srgbClr val="C00000"/>
              </a:solidFill>
            </a:endParaRPr>
          </a:p>
        </p:txBody>
      </p:sp>
      <p:sp>
        <p:nvSpPr>
          <p:cNvPr id="16389" name="TextBox 9"/>
          <p:cNvSpPr txBox="1">
            <a:spLocks noChangeArrowheads="1"/>
          </p:cNvSpPr>
          <p:nvPr/>
        </p:nvSpPr>
        <p:spPr bwMode="auto">
          <a:xfrm>
            <a:off x="107950" y="2119313"/>
            <a:ext cx="3311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ОШИБКА! </a:t>
            </a:r>
            <a:r>
              <a:rPr lang="ru-RU" altLang="ru-RU" sz="1800" b="1" i="1">
                <a:solidFill>
                  <a:srgbClr val="002060"/>
                </a:solidFill>
              </a:rPr>
              <a:t>              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5100" y="4402138"/>
            <a:ext cx="8785225" cy="1755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47675" algn="just" eaLnBrk="1" hangingPunct="1">
              <a:defRPr/>
            </a:pPr>
            <a:r>
              <a:rPr lang="ru-RU" b="1" dirty="0"/>
              <a:t>8. Месячная заработная плата работника </a:t>
            </a:r>
            <a:r>
              <a:rPr lang="ru-RU" b="1" dirty="0">
                <a:solidFill>
                  <a:srgbClr val="C00000"/>
                </a:solidFill>
              </a:rPr>
              <a:t>не может быть ниже размера минимальной заработной платы, установленной Региональным соглашением «О минимальной заработной плате в Новгородской области»</a:t>
            </a:r>
            <a:r>
              <a:rPr lang="ru-RU" b="1" dirty="0"/>
              <a:t>, при условии, что указанным работником полностью отработана за этот период норма рабочего времени и выполнены нормы труда (трудовые обязанности).</a:t>
            </a:r>
          </a:p>
        </p:txBody>
      </p:sp>
      <p:sp>
        <p:nvSpPr>
          <p:cNvPr id="16391" name="TextBox 11"/>
          <p:cNvSpPr txBox="1">
            <a:spLocks noChangeArrowheads="1"/>
          </p:cNvSpPr>
          <p:nvPr/>
        </p:nvSpPr>
        <p:spPr bwMode="auto">
          <a:xfrm>
            <a:off x="90488" y="3911600"/>
            <a:ext cx="223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CC66"/>
                </a:solidFill>
              </a:rPr>
              <a:t>ВЕРНО!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23728" y="383182"/>
            <a:ext cx="554461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НОВГОРОДСКАЯ ОБЛАСТНАЯ </a:t>
            </a:r>
          </a:p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ФЕДЕРАЦИЯ ПРОФСОЮЗОВ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5947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388" y="2291854"/>
            <a:ext cx="8785225" cy="923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47675" algn="just" eaLnBrk="1" hangingPunct="1">
              <a:defRPr/>
            </a:pPr>
            <a:r>
              <a:rPr lang="ru-RU" b="1" dirty="0"/>
              <a:t>9. Работники, представленные первичной профсоюзной организацией Российского профессионального союза работников, </a:t>
            </a:r>
            <a:r>
              <a:rPr lang="ru-RU" b="1" dirty="0">
                <a:solidFill>
                  <a:srgbClr val="C00000"/>
                </a:solidFill>
              </a:rPr>
              <a:t>в лице Председателя первичной профсоюзной организации.</a:t>
            </a:r>
            <a:endParaRPr lang="ru-RU" sz="1600" i="1" dirty="0">
              <a:solidFill>
                <a:srgbClr val="C00000"/>
              </a:solidFill>
            </a:endParaRPr>
          </a:p>
        </p:txBody>
      </p:sp>
      <p:sp>
        <p:nvSpPr>
          <p:cNvPr id="17412" name="TextBox 9"/>
          <p:cNvSpPr txBox="1">
            <a:spLocks noChangeArrowheads="1"/>
          </p:cNvSpPr>
          <p:nvPr/>
        </p:nvSpPr>
        <p:spPr bwMode="auto">
          <a:xfrm>
            <a:off x="107950" y="1810842"/>
            <a:ext cx="3311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</a:rPr>
              <a:t>ОШИБКА! </a:t>
            </a:r>
            <a:r>
              <a:rPr lang="ru-RU" altLang="ru-RU" sz="1800" b="1" i="1" dirty="0">
                <a:solidFill>
                  <a:srgbClr val="002060"/>
                </a:solidFill>
              </a:rPr>
              <a:t>       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5100" y="4093667"/>
            <a:ext cx="8785225" cy="923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47675" algn="just" eaLnBrk="1" hangingPunct="1">
              <a:defRPr/>
            </a:pPr>
            <a:r>
              <a:rPr lang="ru-RU" b="1" dirty="0"/>
              <a:t>9. Работники, представленные первичной профсоюзной организацией Российского профессионального союза работников </a:t>
            </a:r>
            <a:r>
              <a:rPr lang="ru-RU" b="1" dirty="0">
                <a:solidFill>
                  <a:srgbClr val="C00000"/>
                </a:solidFill>
              </a:rPr>
              <a:t>в лице ее выборного органа - Профсоюзного комитета</a:t>
            </a:r>
            <a:r>
              <a:rPr lang="ru-RU" b="1" dirty="0"/>
              <a:t> (именуемого далее «Профсоюз»). </a:t>
            </a:r>
          </a:p>
        </p:txBody>
      </p:sp>
      <p:sp>
        <p:nvSpPr>
          <p:cNvPr id="17414" name="TextBox 11"/>
          <p:cNvSpPr txBox="1">
            <a:spLocks noChangeArrowheads="1"/>
          </p:cNvSpPr>
          <p:nvPr/>
        </p:nvSpPr>
        <p:spPr bwMode="auto">
          <a:xfrm>
            <a:off x="90488" y="3603129"/>
            <a:ext cx="223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CC66"/>
                </a:solidFill>
              </a:rPr>
              <a:t>ВЕРНО!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3728" y="383182"/>
            <a:ext cx="554461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НОВГОРОДСКАЯ ОБЛАСТНАЯ </a:t>
            </a:r>
          </a:p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ФЕДЕРАЦИЯ ПРОФСОЮЗОВ</a:t>
            </a:r>
          </a:p>
        </p:txBody>
      </p:sp>
      <p:sp>
        <p:nvSpPr>
          <p:cNvPr id="17416" name="Прямоугольник 13"/>
          <p:cNvSpPr>
            <a:spLocks noChangeArrowheads="1"/>
          </p:cNvSpPr>
          <p:nvPr/>
        </p:nvSpPr>
        <p:spPr bwMode="auto">
          <a:xfrm>
            <a:off x="1861852" y="5542231"/>
            <a:ext cx="772068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i="1" dirty="0"/>
              <a:t>Ст.30 Трудового кодекса </a:t>
            </a:r>
            <a:r>
              <a:rPr lang="ru-RU" altLang="ru-RU" sz="1600" i="1" dirty="0" smtClean="0"/>
              <a:t>РФ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i="1" dirty="0" smtClean="0"/>
              <a:t>Первичные профсоюзные организации и их органы представляют в социальном партнерстве на локальном уровне интересы работников данного работодателя…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6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53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388" y="2600325"/>
            <a:ext cx="8785225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47675" algn="just" eaLnBrk="1" hangingPunct="1">
              <a:defRPr/>
            </a:pPr>
            <a:r>
              <a:rPr lang="ru-RU" b="1" dirty="0"/>
              <a:t>10. </a:t>
            </a:r>
            <a:r>
              <a:rPr lang="ru-RU" b="1" dirty="0">
                <a:solidFill>
                  <a:srgbClr val="C00000"/>
                </a:solidFill>
              </a:rPr>
              <a:t>Коллективный договор согласован с профсоюзной организацией и утвержден работодателем. </a:t>
            </a:r>
            <a:endParaRPr lang="ru-RU" sz="1600" i="1" dirty="0">
              <a:solidFill>
                <a:srgbClr val="C00000"/>
              </a:solidFill>
            </a:endParaRPr>
          </a:p>
        </p:txBody>
      </p:sp>
      <p:sp>
        <p:nvSpPr>
          <p:cNvPr id="18436" name="TextBox 9"/>
          <p:cNvSpPr txBox="1">
            <a:spLocks noChangeArrowheads="1"/>
          </p:cNvSpPr>
          <p:nvPr/>
        </p:nvSpPr>
        <p:spPr bwMode="auto">
          <a:xfrm>
            <a:off x="107950" y="2119313"/>
            <a:ext cx="3311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ОШИБКА! </a:t>
            </a:r>
            <a:r>
              <a:rPr lang="ru-RU" altLang="ru-RU" sz="1800" b="1" i="1">
                <a:solidFill>
                  <a:srgbClr val="002060"/>
                </a:solidFill>
              </a:rPr>
              <a:t>       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5100" y="4135438"/>
            <a:ext cx="8785225" cy="1477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solidFill>
                  <a:srgbClr val="C00000"/>
                </a:solidFill>
              </a:rPr>
              <a:t>10. От Работодателя:                                        от работников:</a:t>
            </a:r>
          </a:p>
          <a:p>
            <a:pPr algn="just" eaLnBrk="1" hangingPunct="1">
              <a:defRPr/>
            </a:pPr>
            <a:endParaRPr lang="ru-RU" b="1" dirty="0"/>
          </a:p>
          <a:p>
            <a:pPr eaLnBrk="1" hangingPunct="1">
              <a:defRPr/>
            </a:pPr>
            <a:r>
              <a:rPr lang="ru-RU" b="1" dirty="0"/>
              <a:t>Должность, подпись, Ф.И.О.                          Председатель Профкома                                                                                                     </a:t>
            </a:r>
          </a:p>
          <a:p>
            <a:pPr indent="447675" eaLnBrk="1" hangingPunct="1">
              <a:defRPr/>
            </a:pPr>
            <a:r>
              <a:rPr lang="ru-RU" b="1" dirty="0"/>
              <a:t>                                                                      Подпись, Ф.И.О.                                                                                       </a:t>
            </a:r>
          </a:p>
          <a:p>
            <a:pPr indent="447675" eaLnBrk="1" hangingPunct="1">
              <a:defRPr/>
            </a:pPr>
            <a:r>
              <a:rPr lang="ru-RU" b="1" dirty="0"/>
              <a:t>                                                                    </a:t>
            </a:r>
            <a:r>
              <a:rPr lang="ru-RU" sz="1600" i="1" dirty="0"/>
              <a:t>  (протокол Профкома № от     20  г.) </a:t>
            </a:r>
          </a:p>
        </p:txBody>
      </p:sp>
      <p:sp>
        <p:nvSpPr>
          <p:cNvPr id="18438" name="TextBox 11"/>
          <p:cNvSpPr txBox="1">
            <a:spLocks noChangeArrowheads="1"/>
          </p:cNvSpPr>
          <p:nvPr/>
        </p:nvSpPr>
        <p:spPr bwMode="auto">
          <a:xfrm>
            <a:off x="90488" y="3644900"/>
            <a:ext cx="223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CC66"/>
                </a:solidFill>
              </a:rPr>
              <a:t>ВЕРНО!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23728" y="383182"/>
            <a:ext cx="554461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НОВГОРОДСКАЯ ОБЛАСТНАЯ </a:t>
            </a:r>
          </a:p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ФЕДЕРАЦИЯ ПРОФСОЮЗОВ</a:t>
            </a:r>
          </a:p>
        </p:txBody>
      </p:sp>
      <p:sp>
        <p:nvSpPr>
          <p:cNvPr id="18440" name="Прямоугольник 13"/>
          <p:cNvSpPr>
            <a:spLocks noChangeArrowheads="1"/>
          </p:cNvSpPr>
          <p:nvPr/>
        </p:nvSpPr>
        <p:spPr bwMode="auto">
          <a:xfrm>
            <a:off x="5435600" y="5949950"/>
            <a:ext cx="3203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i="1"/>
              <a:t>Ст.40 Трудового кодекса РФ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0553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383182"/>
            <a:ext cx="554461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НОВГОРОДСКАЯ ОБЛАСТНАЯ </a:t>
            </a:r>
          </a:p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ФЕДЕРАЦИЯ ПРОФСОЮЗОВ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8666" y="1606872"/>
            <a:ext cx="1858962" cy="1706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4" name="Прямоугольник 7"/>
          <p:cNvSpPr>
            <a:spLocks noChangeArrowheads="1"/>
          </p:cNvSpPr>
          <p:nvPr/>
        </p:nvSpPr>
        <p:spPr bwMode="auto">
          <a:xfrm>
            <a:off x="179388" y="1504950"/>
            <a:ext cx="6443662" cy="14773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Областной смотр–конкурс</a:t>
            </a:r>
          </a:p>
          <a:p>
            <a:pPr algn="ctr" eaLnBrk="1" hangingPunct="1">
              <a:spcAft>
                <a:spcPts val="60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«КОЛЛЕКТИВНЫЙ ДОГОВОР – ОСНОВА ЗАЩИТЫ СОЦИАЛЬНО-ТРУДОВЫХ ПРАВ РАБОТНИКОВ»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2022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2000" b="1" u="sng" dirty="0">
                <a:solidFill>
                  <a:srgbClr val="C00000"/>
                </a:solidFill>
              </a:rPr>
              <a:t>прием заявок до 01 июня </a:t>
            </a:r>
            <a:r>
              <a:rPr lang="ru-RU" sz="2000" b="1" u="sng" dirty="0" smtClean="0">
                <a:solidFill>
                  <a:srgbClr val="C00000"/>
                </a:solidFill>
              </a:rPr>
              <a:t>2023 года</a:t>
            </a:r>
            <a:endParaRPr lang="ru-RU" sz="2000" b="1" u="sng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01219" y="3313434"/>
            <a:ext cx="340021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just">
              <a:spcAft>
                <a:spcPts val="0"/>
              </a:spcAft>
              <a:tabLst>
                <a:tab pos="-3429000" algn="l"/>
              </a:tabLst>
              <a:defRPr/>
            </a:pPr>
            <a:r>
              <a:rPr lang="ru-RU" b="1" u="sng" dirty="0">
                <a:solidFill>
                  <a:srgbClr val="C00000"/>
                </a:solidFill>
                <a:latin typeface="+mn-lt"/>
                <a:cs typeface="+mn-cs"/>
              </a:rPr>
              <a:t>1 группа (до </a:t>
            </a:r>
            <a:r>
              <a:rPr lang="ru-RU" b="1" u="sng" dirty="0" smtClean="0">
                <a:solidFill>
                  <a:srgbClr val="C00000"/>
                </a:solidFill>
                <a:latin typeface="+mn-lt"/>
                <a:cs typeface="+mn-cs"/>
              </a:rPr>
              <a:t>50</a:t>
            </a:r>
            <a:r>
              <a:rPr lang="en-US" b="1" u="sng" dirty="0" smtClean="0">
                <a:solidFill>
                  <a:srgbClr val="C00000"/>
                </a:solidFill>
                <a:latin typeface="+mn-lt"/>
                <a:cs typeface="+mn-cs"/>
              </a:rPr>
              <a:t>0</a:t>
            </a:r>
            <a:r>
              <a:rPr lang="ru-RU" b="1" u="sng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b="1" u="sng" dirty="0">
                <a:solidFill>
                  <a:srgbClr val="C00000"/>
                </a:solidFill>
                <a:latin typeface="+mn-lt"/>
                <a:cs typeface="+mn-cs"/>
              </a:rPr>
              <a:t>чел.)</a:t>
            </a:r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			</a:t>
            </a:r>
          </a:p>
          <a:p>
            <a:pPr indent="431800" algn="just">
              <a:spcAft>
                <a:spcPts val="0"/>
              </a:spcAft>
              <a:tabLst>
                <a:tab pos="-3429000" algn="l"/>
              </a:tabLst>
              <a:defRPr/>
            </a:pPr>
            <a:r>
              <a:rPr lang="ru-RU" b="1" dirty="0" smtClean="0">
                <a:solidFill>
                  <a:schemeClr val="dk1"/>
                </a:solidFill>
              </a:rPr>
              <a:t>1 </a:t>
            </a:r>
            <a:r>
              <a:rPr lang="ru-RU" b="1" dirty="0">
                <a:solidFill>
                  <a:schemeClr val="dk1"/>
                </a:solidFill>
              </a:rPr>
              <a:t>место – 20 тысяч рублей.</a:t>
            </a:r>
          </a:p>
          <a:p>
            <a:pPr indent="431800" algn="just">
              <a:spcAft>
                <a:spcPts val="0"/>
              </a:spcAft>
              <a:tabLst>
                <a:tab pos="-3429000" algn="l"/>
              </a:tabLst>
              <a:defRPr/>
            </a:pPr>
            <a:r>
              <a:rPr lang="ru-RU" b="1" dirty="0">
                <a:solidFill>
                  <a:schemeClr val="dk1"/>
                </a:solidFill>
              </a:rPr>
              <a:t>2 место -  15 тысяч рублей.</a:t>
            </a:r>
          </a:p>
          <a:p>
            <a:pPr indent="431800" algn="just">
              <a:spcAft>
                <a:spcPts val="0"/>
              </a:spcAft>
              <a:tabLst>
                <a:tab pos="-3429000" algn="l"/>
              </a:tabLst>
              <a:defRPr/>
            </a:pPr>
            <a:r>
              <a:rPr lang="ru-RU" b="1" dirty="0">
                <a:solidFill>
                  <a:schemeClr val="dk1"/>
                </a:solidFill>
              </a:rPr>
              <a:t>3 место – 10 тысяч </a:t>
            </a:r>
            <a:r>
              <a:rPr lang="ru-RU" b="1" dirty="0" smtClean="0">
                <a:solidFill>
                  <a:schemeClr val="dk1"/>
                </a:solidFill>
              </a:rPr>
              <a:t>рублей.</a:t>
            </a:r>
          </a:p>
          <a:p>
            <a:pPr indent="431800" algn="just">
              <a:spcAft>
                <a:spcPts val="0"/>
              </a:spcAft>
              <a:tabLst>
                <a:tab pos="-3429000" algn="l"/>
              </a:tabLst>
              <a:defRPr/>
            </a:pPr>
            <a:endParaRPr lang="ru-RU" b="1" dirty="0" smtClean="0">
              <a:solidFill>
                <a:schemeClr val="dk1"/>
              </a:solidFill>
            </a:endParaRPr>
          </a:p>
          <a:p>
            <a:pPr indent="431800" algn="just">
              <a:spcAft>
                <a:spcPts val="0"/>
              </a:spcAft>
              <a:tabLst>
                <a:tab pos="-3429000" algn="l"/>
              </a:tabLst>
              <a:defRPr/>
            </a:pPr>
            <a:r>
              <a:rPr lang="ru-RU" b="1" u="sng" dirty="0" smtClean="0">
                <a:solidFill>
                  <a:srgbClr val="C00000"/>
                </a:solidFill>
                <a:latin typeface="+mn-lt"/>
                <a:cs typeface="+mn-cs"/>
              </a:rPr>
              <a:t>2 группа (свыше 50</a:t>
            </a:r>
            <a:r>
              <a:rPr lang="en-US" b="1" u="sng" dirty="0" smtClean="0">
                <a:solidFill>
                  <a:srgbClr val="C00000"/>
                </a:solidFill>
                <a:latin typeface="+mn-lt"/>
                <a:cs typeface="+mn-cs"/>
              </a:rPr>
              <a:t>0</a:t>
            </a:r>
            <a:r>
              <a:rPr lang="ru-RU" b="1" u="sng" dirty="0" smtClean="0">
                <a:solidFill>
                  <a:srgbClr val="C00000"/>
                </a:solidFill>
                <a:latin typeface="+mn-lt"/>
                <a:cs typeface="+mn-cs"/>
              </a:rPr>
              <a:t> чел.)</a:t>
            </a:r>
          </a:p>
          <a:p>
            <a:pPr indent="431800" algn="just">
              <a:spcAft>
                <a:spcPts val="0"/>
              </a:spcAft>
              <a:tabLst>
                <a:tab pos="-3429000" algn="l"/>
              </a:tabLst>
              <a:defRPr/>
            </a:pPr>
            <a:r>
              <a:rPr lang="ru-RU" b="1" dirty="0" smtClean="0">
                <a:solidFill>
                  <a:schemeClr val="dk1"/>
                </a:solidFill>
              </a:rPr>
              <a:t>1 </a:t>
            </a:r>
            <a:r>
              <a:rPr lang="ru-RU" b="1" dirty="0">
                <a:solidFill>
                  <a:schemeClr val="dk1"/>
                </a:solidFill>
              </a:rPr>
              <a:t>место – 30 тысяч рублей.</a:t>
            </a:r>
          </a:p>
          <a:p>
            <a:pPr indent="431800" algn="just">
              <a:spcAft>
                <a:spcPts val="0"/>
              </a:spcAft>
              <a:tabLst>
                <a:tab pos="-3429000" algn="l"/>
              </a:tabLst>
              <a:defRPr/>
            </a:pPr>
            <a:r>
              <a:rPr lang="ru-RU" b="1" dirty="0">
                <a:solidFill>
                  <a:schemeClr val="dk1"/>
                </a:solidFill>
              </a:rPr>
              <a:t>2 место -  20 тысяч рублей.</a:t>
            </a:r>
          </a:p>
          <a:p>
            <a:pPr indent="431800" algn="just">
              <a:spcAft>
                <a:spcPts val="0"/>
              </a:spcAft>
              <a:tabLst>
                <a:tab pos="-3429000" algn="l"/>
              </a:tabLst>
              <a:defRPr/>
            </a:pPr>
            <a:r>
              <a:rPr lang="ru-RU" b="1" dirty="0">
                <a:solidFill>
                  <a:schemeClr val="dk1"/>
                </a:solidFill>
              </a:rPr>
              <a:t>3 место – 15 тысяч рублей</a:t>
            </a:r>
            <a:r>
              <a:rPr lang="ru-RU" b="1" dirty="0" smtClean="0">
                <a:solidFill>
                  <a:schemeClr val="dk1"/>
                </a:solidFill>
              </a:rPr>
              <a:t>.</a:t>
            </a:r>
          </a:p>
          <a:p>
            <a:pPr indent="431800" algn="just">
              <a:spcAft>
                <a:spcPts val="0"/>
              </a:spcAft>
              <a:tabLst>
                <a:tab pos="-3429000" algn="l"/>
              </a:tabLst>
              <a:defRPr/>
            </a:pPr>
            <a:endParaRPr lang="ru-RU" b="1" dirty="0">
              <a:solidFill>
                <a:schemeClr val="dk1"/>
              </a:solidFill>
            </a:endParaRPr>
          </a:p>
          <a:p>
            <a:pPr indent="431800" algn="just">
              <a:spcAft>
                <a:spcPts val="0"/>
              </a:spcAft>
              <a:tabLst>
                <a:tab pos="-3429000" algn="l"/>
              </a:tabLst>
              <a:defRPr/>
            </a:pPr>
            <a:r>
              <a:rPr lang="ru-RU" b="1" dirty="0" err="1" smtClean="0">
                <a:solidFill>
                  <a:schemeClr val="dk1"/>
                </a:solidFill>
              </a:rPr>
              <a:t>внебюджет</a:t>
            </a:r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21715" y="3313434"/>
            <a:ext cx="44908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just">
              <a:spcAft>
                <a:spcPts val="0"/>
              </a:spcAft>
              <a:tabLst>
                <a:tab pos="-3429000" algn="l"/>
              </a:tabLst>
              <a:defRPr/>
            </a:pPr>
            <a:r>
              <a:rPr lang="ru-RU" b="1" u="sng" dirty="0">
                <a:solidFill>
                  <a:srgbClr val="C00000"/>
                </a:solidFill>
                <a:latin typeface="+mn-lt"/>
                <a:cs typeface="+mn-cs"/>
              </a:rPr>
              <a:t>1 группа (до 50 чел.)</a:t>
            </a:r>
            <a:r>
              <a:rPr lang="ru-RU" b="1" dirty="0">
                <a:solidFill>
                  <a:srgbClr val="C00000"/>
                </a:solidFill>
                <a:latin typeface="+mn-lt"/>
                <a:cs typeface="+mn-cs"/>
              </a:rPr>
              <a:t>			</a:t>
            </a:r>
          </a:p>
          <a:p>
            <a:pPr indent="431800" algn="just">
              <a:spcAft>
                <a:spcPts val="0"/>
              </a:spcAft>
              <a:tabLst>
                <a:tab pos="-3429000" algn="l"/>
              </a:tabLst>
              <a:defRPr/>
            </a:pPr>
            <a:r>
              <a:rPr lang="ru-RU" b="1" dirty="0">
                <a:solidFill>
                  <a:schemeClr val="dk1"/>
                </a:solidFill>
                <a:latin typeface="+mn-lt"/>
                <a:cs typeface="+mn-cs"/>
              </a:rPr>
              <a:t>1 место – 15 тысяч рублей.</a:t>
            </a:r>
          </a:p>
          <a:p>
            <a:pPr indent="431800" algn="just">
              <a:spcAft>
                <a:spcPts val="0"/>
              </a:spcAft>
              <a:tabLst>
                <a:tab pos="-3429000" algn="l"/>
              </a:tabLst>
              <a:defRPr/>
            </a:pPr>
            <a:r>
              <a:rPr lang="ru-RU" b="1" dirty="0">
                <a:solidFill>
                  <a:schemeClr val="dk1"/>
                </a:solidFill>
                <a:latin typeface="+mn-lt"/>
                <a:cs typeface="+mn-cs"/>
              </a:rPr>
              <a:t>2 место -  10 тысяч рублей.</a:t>
            </a:r>
          </a:p>
          <a:p>
            <a:pPr indent="431800" algn="just">
              <a:spcAft>
                <a:spcPts val="0"/>
              </a:spcAft>
              <a:tabLst>
                <a:tab pos="-3429000" algn="l"/>
              </a:tabLst>
              <a:defRPr/>
            </a:pPr>
            <a:r>
              <a:rPr lang="ru-RU" b="1" dirty="0">
                <a:solidFill>
                  <a:schemeClr val="dk1"/>
                </a:solidFill>
                <a:latin typeface="+mn-lt"/>
                <a:cs typeface="+mn-cs"/>
              </a:rPr>
              <a:t>3 место – 5 тысяч рублей.</a:t>
            </a:r>
          </a:p>
          <a:p>
            <a:pPr indent="431800" algn="just">
              <a:spcAft>
                <a:spcPts val="0"/>
              </a:spcAft>
              <a:tabLst>
                <a:tab pos="-3429000" algn="l"/>
              </a:tabLst>
              <a:defRPr/>
            </a:pPr>
            <a:endParaRPr lang="ru-RU" b="1" dirty="0">
              <a:solidFill>
                <a:srgbClr val="C00000"/>
              </a:solidFill>
            </a:endParaRPr>
          </a:p>
          <a:p>
            <a:pPr indent="431800" algn="just">
              <a:spcAft>
                <a:spcPts val="0"/>
              </a:spcAft>
              <a:tabLst>
                <a:tab pos="-3429000" algn="l"/>
              </a:tabLst>
              <a:defRPr/>
            </a:pPr>
            <a:r>
              <a:rPr lang="ru-RU" b="1" u="sng" dirty="0" smtClean="0">
                <a:solidFill>
                  <a:srgbClr val="C00000"/>
                </a:solidFill>
                <a:latin typeface="+mn-lt"/>
                <a:cs typeface="+mn-cs"/>
              </a:rPr>
              <a:t>2 </a:t>
            </a:r>
            <a:r>
              <a:rPr lang="ru-RU" b="1" u="sng" dirty="0">
                <a:solidFill>
                  <a:srgbClr val="C00000"/>
                </a:solidFill>
                <a:latin typeface="+mn-lt"/>
                <a:cs typeface="+mn-cs"/>
              </a:rPr>
              <a:t>группа (свыше 50 чел.)</a:t>
            </a:r>
          </a:p>
          <a:p>
            <a:pPr indent="431800" algn="just">
              <a:spcAft>
                <a:spcPts val="0"/>
              </a:spcAft>
              <a:tabLst>
                <a:tab pos="-3429000" algn="l"/>
              </a:tabLst>
              <a:defRPr/>
            </a:pPr>
            <a:r>
              <a:rPr lang="ru-RU" b="1" dirty="0">
                <a:solidFill>
                  <a:schemeClr val="dk1"/>
                </a:solidFill>
                <a:latin typeface="+mn-lt"/>
                <a:cs typeface="+mn-cs"/>
              </a:rPr>
              <a:t>1 место – 20 тысяч рублей.</a:t>
            </a:r>
          </a:p>
          <a:p>
            <a:pPr indent="431800" algn="just">
              <a:spcAft>
                <a:spcPts val="0"/>
              </a:spcAft>
              <a:tabLst>
                <a:tab pos="-3429000" algn="l"/>
              </a:tabLst>
              <a:defRPr/>
            </a:pPr>
            <a:r>
              <a:rPr lang="ru-RU" b="1" dirty="0">
                <a:solidFill>
                  <a:schemeClr val="dk1"/>
                </a:solidFill>
                <a:latin typeface="+mn-lt"/>
                <a:cs typeface="+mn-cs"/>
              </a:rPr>
              <a:t>2 место -  15 тысяч рублей.</a:t>
            </a:r>
          </a:p>
          <a:p>
            <a:pPr indent="431800" algn="just">
              <a:spcAft>
                <a:spcPts val="0"/>
              </a:spcAft>
              <a:tabLst>
                <a:tab pos="-3429000" algn="l"/>
              </a:tabLst>
              <a:defRPr/>
            </a:pPr>
            <a:r>
              <a:rPr lang="ru-RU" b="1" dirty="0">
                <a:solidFill>
                  <a:schemeClr val="dk1"/>
                </a:solidFill>
                <a:latin typeface="+mn-lt"/>
                <a:cs typeface="+mn-cs"/>
              </a:rPr>
              <a:t>3 место – 10 тысяч рублей</a:t>
            </a:r>
            <a:r>
              <a:rPr lang="ru-RU" b="1" dirty="0" smtClean="0">
                <a:solidFill>
                  <a:schemeClr val="dk1"/>
                </a:solidFill>
                <a:latin typeface="+mn-lt"/>
                <a:cs typeface="+mn-cs"/>
              </a:rPr>
              <a:t>.</a:t>
            </a:r>
          </a:p>
          <a:p>
            <a:pPr indent="431800" algn="just">
              <a:spcAft>
                <a:spcPts val="0"/>
              </a:spcAft>
              <a:tabLst>
                <a:tab pos="-3429000" algn="l"/>
              </a:tabLst>
              <a:defRPr/>
            </a:pPr>
            <a:endParaRPr lang="ru-RU" b="1" dirty="0" smtClean="0">
              <a:solidFill>
                <a:schemeClr val="dk1"/>
              </a:solidFill>
            </a:endParaRPr>
          </a:p>
          <a:p>
            <a:pPr indent="431800" algn="just">
              <a:spcAft>
                <a:spcPts val="0"/>
              </a:spcAft>
              <a:tabLst>
                <a:tab pos="-3429000" algn="l"/>
              </a:tabLst>
              <a:defRPr/>
            </a:pPr>
            <a:r>
              <a:rPr lang="ru-RU" b="1" dirty="0" smtClean="0">
                <a:solidFill>
                  <a:schemeClr val="dk1"/>
                </a:solidFill>
              </a:rPr>
              <a:t>бюджет</a:t>
            </a:r>
            <a:endParaRPr lang="ru-RU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8549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0906" y="1934585"/>
            <a:ext cx="745535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-3429000" algn="l"/>
              </a:tabLst>
              <a:defRPr/>
            </a:pPr>
            <a:r>
              <a:rPr lang="ru-RU" sz="2800" b="1" u="sng" dirty="0" smtClean="0">
                <a:solidFill>
                  <a:srgbClr val="C00000"/>
                </a:solidFill>
                <a:latin typeface="+mn-lt"/>
                <a:cs typeface="+mn-cs"/>
              </a:rPr>
              <a:t>СОЦИАЛЬНО-ЭКОНОМИЧЕСКИЙ ОТДЕЛ НОФП</a:t>
            </a:r>
          </a:p>
          <a:p>
            <a:pPr algn="ctr">
              <a:spcAft>
                <a:spcPts val="0"/>
              </a:spcAft>
              <a:tabLst>
                <a:tab pos="-3429000" algn="l"/>
              </a:tabLst>
              <a:defRPr/>
            </a:pPr>
            <a:endParaRPr lang="ru-RU" sz="2800" b="1" u="sng" dirty="0" smtClean="0">
              <a:solidFill>
                <a:srgbClr val="C00000"/>
              </a:solidFill>
              <a:latin typeface="+mn-lt"/>
              <a:cs typeface="+mn-cs"/>
            </a:endParaRPr>
          </a:p>
          <a:p>
            <a:pPr>
              <a:spcAft>
                <a:spcPts val="0"/>
              </a:spcAft>
              <a:tabLst>
                <a:tab pos="-3429000" algn="l"/>
              </a:tabLst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Заведующая – 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  <a:tabLst>
                <a:tab pos="-3429000" algn="l"/>
              </a:tabLst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Кондратьева Мария Владимировна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  <a:tabLst>
                <a:tab pos="-3429000" algn="l"/>
              </a:tabLst>
              <a:defRPr/>
            </a:pPr>
            <a:endParaRPr lang="en-US" sz="2800" b="1" dirty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  <a:tabLst>
                <a:tab pos="-3429000" algn="l"/>
              </a:tabLst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Тел. 8162 – 77-82-81</a:t>
            </a:r>
          </a:p>
          <a:p>
            <a:pPr>
              <a:spcAft>
                <a:spcPts val="0"/>
              </a:spcAft>
              <a:tabLst>
                <a:tab pos="-3429000" algn="l"/>
              </a:tabLst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+7 921-198-78-99 (</a:t>
            </a:r>
            <a:r>
              <a:rPr lang="en-US" sz="2800" b="1" dirty="0" smtClean="0">
                <a:solidFill>
                  <a:srgbClr val="002060"/>
                </a:solidFill>
              </a:rPr>
              <a:t>WhatsApp)</a:t>
            </a:r>
          </a:p>
          <a:p>
            <a:pPr>
              <a:spcAft>
                <a:spcPts val="0"/>
              </a:spcAft>
              <a:tabLst>
                <a:tab pos="-3429000" algn="l"/>
              </a:tabLst>
              <a:defRPr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  <a:tabLst>
                <a:tab pos="-3429000" algn="l"/>
              </a:tabLst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E-mail: socotdel2011@rambler.ru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indent="431800" algn="just">
              <a:spcAft>
                <a:spcPts val="0"/>
              </a:spcAft>
              <a:tabLst>
                <a:tab pos="-3429000" algn="l"/>
              </a:tabLst>
              <a:defRPr/>
            </a:pPr>
            <a:endParaRPr lang="ru-RU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383182"/>
            <a:ext cx="554461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НОВГОРОДСКАЯ ОБЛАСТНАЯ </a:t>
            </a:r>
          </a:p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ФЕДЕРАЦИЯ ПРОФСОЮЗОВ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634943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383182"/>
            <a:ext cx="554461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НОВГОРОДСКАЯ ОБЛАСТНАЯ </a:t>
            </a:r>
          </a:p>
          <a:p>
            <a:pPr algn="ctr" eaLnBrk="1" hangingPunct="1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ФЕДЕРАЦИЯ ПРОФСОЮЗОВ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6875" y="3478716"/>
            <a:ext cx="74253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-3429000" algn="l"/>
              </a:tabLst>
              <a:defRPr/>
            </a:pPr>
            <a:r>
              <a:rPr lang="ru-RU" sz="44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48939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068" y="3990426"/>
            <a:ext cx="567055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</a:rPr>
              <a:t>КОЛЛЕКТИВНЫЙ ДОГОВОР </a:t>
            </a:r>
            <a:r>
              <a:rPr lang="ru-RU" dirty="0">
                <a:solidFill>
                  <a:srgbClr val="002060"/>
                </a:solidFill>
              </a:rPr>
              <a:t>- правовой акт, регулирующий социально-трудовые отношения в организации или у индивидуального предпринимателя и заключаемый работниками и работодателем в лице их </a:t>
            </a:r>
            <a:r>
              <a:rPr lang="ru-RU" u="sng" dirty="0">
                <a:solidFill>
                  <a:srgbClr val="002060"/>
                </a:solidFill>
              </a:rPr>
              <a:t>представителей</a:t>
            </a:r>
          </a:p>
        </p:txBody>
      </p:sp>
      <p:pic>
        <p:nvPicPr>
          <p:cNvPr id="10" name="Picture 2" descr="http://im7-tub-ru.yandex.net/i?id=80050301-45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70" y="4044062"/>
            <a:ext cx="20574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Прямоугольник 12"/>
          <p:cNvSpPr/>
          <p:nvPr/>
        </p:nvSpPr>
        <p:spPr>
          <a:xfrm>
            <a:off x="1553321" y="2174530"/>
            <a:ext cx="69494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Глава 7. КОЛЛЕКТИВНЫЕ ДОГОВОРЫ И СОГЛАШЕНИЯ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63130" y="390553"/>
            <a:ext cx="3664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prstClr val="white"/>
                </a:solidFill>
              </a:rPr>
              <a:t>ТРУДОВОЙ КОДЕКС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3555" y="3387113"/>
            <a:ext cx="3949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Статья 40. Коллективный договор</a:t>
            </a:r>
          </a:p>
        </p:txBody>
      </p:sp>
    </p:spTree>
    <p:extLst>
      <p:ext uri="{BB962C8B-B14F-4D97-AF65-F5344CB8AC3E}">
        <p14:creationId xmlns:p14="http://schemas.microsoft.com/office/powerpoint/2010/main" val="362606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886745"/>
              </p:ext>
            </p:extLst>
          </p:nvPr>
        </p:nvGraphicFramePr>
        <p:xfrm>
          <a:off x="341522" y="1478898"/>
          <a:ext cx="8401261" cy="553823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77326"/>
                <a:gridCol w="1764846"/>
                <a:gridCol w="1690595"/>
                <a:gridCol w="2068494"/>
              </a:tblGrid>
              <a:tr h="22859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профсоюза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6" marR="6370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действующих коллективных договоров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6" marR="6370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Рост/падение кол-ва КД (+/-)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6" marR="63706" marT="0" marB="0" anchor="ctr"/>
                </a:tc>
              </a:tr>
              <a:tr h="385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6" marR="637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2022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6" marR="63706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Жизнеобеспечение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/>
                </a:tc>
              </a:tr>
              <a:tr h="227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Электропрофсоюз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/>
                </a:tc>
              </a:tr>
              <a:tr h="190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Строительство и ПМ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/>
                </a:tc>
              </a:tr>
              <a:tr h="227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АПК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+6</a:t>
                      </a:r>
                    </a:p>
                  </a:txBody>
                  <a:tcPr marL="68580" marR="68580" marT="0" marB="0"/>
                </a:tc>
              </a:tr>
              <a:tr h="227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Образование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68580" marR="68580" marT="0" marB="0"/>
                </a:tc>
              </a:tr>
              <a:tr h="227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Культура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/>
                </a:tc>
              </a:tr>
              <a:tr h="227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Лесные отрасли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</a:p>
                  </a:txBody>
                  <a:tcPr marL="68580" marR="68580" marT="0" marB="0"/>
                </a:tc>
              </a:tr>
              <a:tr h="227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Росхимпрофсоюз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68580" marR="68580" marT="0" marB="0"/>
                </a:tc>
              </a:tr>
              <a:tr h="227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Госучреждения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/>
                </a:tc>
              </a:tr>
              <a:tr h="227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РЭП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marL="68580" marR="68580" marT="0" marB="0"/>
                </a:tc>
              </a:tr>
              <a:tr h="227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Потребкооперация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/>
                </a:tc>
              </a:tr>
              <a:tr h="227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Здравоохранение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/>
                </a:tc>
              </a:tr>
              <a:tr h="227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Связь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/>
                </a:tc>
              </a:tr>
              <a:tr h="227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Профкомы НОФП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/>
                </a:tc>
              </a:tr>
              <a:tr h="227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ВСЕГО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706" marR="637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1363130" y="390553"/>
            <a:ext cx="3664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prstClr val="white"/>
                </a:solidFill>
              </a:rPr>
              <a:t>СТАТИСТИКА</a:t>
            </a:r>
            <a:endParaRPr lang="ru-RU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5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197" y="222195"/>
            <a:ext cx="7564167" cy="39705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06122"/>
            <a:ext cx="8456847" cy="7802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4002" y="4741830"/>
            <a:ext cx="3825362" cy="672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Овал 11"/>
          <p:cNvSpPr/>
          <p:nvPr/>
        </p:nvSpPr>
        <p:spPr>
          <a:xfrm>
            <a:off x="7311956" y="4795076"/>
            <a:ext cx="610820" cy="5470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5567" y="5610952"/>
            <a:ext cx="2913739" cy="1239176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7050697" y="5964216"/>
            <a:ext cx="610820" cy="5470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4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440" y="6635805"/>
            <a:ext cx="9144000" cy="222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222195"/>
            <a:ext cx="1212490" cy="9214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363130" y="390553"/>
            <a:ext cx="4430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ТРУДОВОЙ КОДЕКС РФ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965" y="1997839"/>
            <a:ext cx="8246070" cy="31085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ГЛАВА 6. КОЛЛЕКТИВНЫЕ ПЕРЕГОВОРЫ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Статья </a:t>
            </a:r>
            <a:r>
              <a:rPr lang="ru-RU" sz="2000" b="1" dirty="0">
                <a:solidFill>
                  <a:srgbClr val="002060"/>
                </a:solidFill>
              </a:rPr>
              <a:t>36. Ведение коллективных переговоров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ru-RU" sz="2000" b="1" dirty="0">
                <a:solidFill>
                  <a:srgbClr val="002060"/>
                </a:solidFill>
              </a:rPr>
              <a:t>Статья 37. Порядок ведения коллективных переговоров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ru-RU" sz="2000" b="1" dirty="0">
                <a:solidFill>
                  <a:srgbClr val="002060"/>
                </a:solidFill>
              </a:rPr>
              <a:t>Статья 38. Урегулирование разногласий</a:t>
            </a:r>
          </a:p>
          <a:p>
            <a:pPr>
              <a:spcBef>
                <a:spcPct val="2000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ru-RU" sz="2000" b="1" dirty="0">
                <a:solidFill>
                  <a:srgbClr val="002060"/>
                </a:solidFill>
              </a:rPr>
              <a:t>Статья 39. Гарантии и компенсации лицам, участвующим в коллективных переговорах</a:t>
            </a:r>
          </a:p>
        </p:txBody>
      </p:sp>
    </p:spTree>
    <p:extLst>
      <p:ext uri="{BB962C8B-B14F-4D97-AF65-F5344CB8AC3E}">
        <p14:creationId xmlns:p14="http://schemas.microsoft.com/office/powerpoint/2010/main" val="18873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1039</TotalTime>
  <Words>3782</Words>
  <Application>Microsoft Office PowerPoint</Application>
  <PresentationFormat>Экран (4:3)</PresentationFormat>
  <Paragraphs>502</Paragraphs>
  <Slides>56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56</vt:i4>
      </vt:variant>
    </vt:vector>
  </HeadingPairs>
  <TitlesOfParts>
    <vt:vector size="69" baseType="lpstr">
      <vt:lpstr>Arial</vt:lpstr>
      <vt:lpstr>Calibri</vt:lpstr>
      <vt:lpstr>Times New Roman</vt:lpstr>
      <vt:lpstr>Verdana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КОЛЛЕКТИВНЫЙ ДОГОВОР В СИСТЕМЕ СОЦИАЛЬНОГО ПАРТНЕРСТВА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КОЛЛЕКТИВНЫЙ ДОГОВОР В СИСТЕМЕ СОЦИАЛЬНОГО ПАРТНЕРСТВА</dc:title>
  <dc:creator>Maria Kondrateva</dc:creator>
  <cp:lastModifiedBy>Maria Kondrateva</cp:lastModifiedBy>
  <cp:revision>52</cp:revision>
  <dcterms:created xsi:type="dcterms:W3CDTF">2022-03-01T11:50:47Z</dcterms:created>
  <dcterms:modified xsi:type="dcterms:W3CDTF">2023-04-19T13:08:57Z</dcterms:modified>
</cp:coreProperties>
</file>