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9" r:id="rId3"/>
    <p:sldId id="261" r:id="rId4"/>
    <p:sldId id="262" r:id="rId5"/>
    <p:sldId id="263" r:id="rId6"/>
    <p:sldId id="264" r:id="rId7"/>
    <p:sldId id="266" r:id="rId8"/>
    <p:sldId id="265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4E90"/>
    <a:srgbClr val="C0D3E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405"/>
  </p:normalViewPr>
  <p:slideViewPr>
    <p:cSldViewPr snapToGrid="0" snapToObjects="1">
      <p:cViewPr varScale="1">
        <p:scale>
          <a:sx n="88" d="100"/>
          <a:sy n="88" d="100"/>
        </p:scale>
        <p:origin x="-437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87084" y="69755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95D5DE30-55DD-A048-BB10-FA1AABACB1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3909" y="1449304"/>
            <a:ext cx="12028716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83909" y="1396720"/>
            <a:ext cx="12028716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83909" y="2976649"/>
            <a:ext cx="12028716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DE30-55DD-A048-BB10-FA1AABACB1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68224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274640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DE30-55DD-A048-BB10-FA1AABACB1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DE30-55DD-A048-BB10-FA1AABACB1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87084" y="69755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952501"/>
            <a:ext cx="103632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547938"/>
            <a:ext cx="103632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066800" y="6172200"/>
            <a:ext cx="53340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92550" y="2376830"/>
            <a:ext cx="120180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2195" y="2341476"/>
            <a:ext cx="12018375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91075" y="2468880"/>
            <a:ext cx="12019495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95D5DE30-55DD-A048-BB10-FA1AABACB1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DE30-55DD-A048-BB10-FA1AABACB1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5786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6040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DE30-55DD-A048-BB10-FA1AABACB1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12192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66040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DE30-55DD-A048-BB10-FA1AABACB1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DE30-55DD-A048-BB10-FA1AABACB1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219200" y="1600200"/>
            <a:ext cx="2540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DE30-55DD-A048-BB10-FA1AABACB1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3962400" y="1600200"/>
            <a:ext cx="7620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4900550"/>
            <a:ext cx="97536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9200" y="5445825"/>
            <a:ext cx="97536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1816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95D5DE30-55DD-A048-BB10-FA1AABACB1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91076" y="4683555"/>
            <a:ext cx="120091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91345" y="4650475"/>
            <a:ext cx="12008852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91348" y="4773225"/>
            <a:ext cx="12008849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91078" y="66675"/>
            <a:ext cx="12002497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103632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103632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229600" y="6191250"/>
            <a:ext cx="33020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0C1532A-9397-0046-9E00-25C70066BA02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95072" y="6210300"/>
            <a:ext cx="6096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95D5DE30-55DD-A048-BB10-FA1AABACB10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32D44AE-C24E-FFA5-32AB-637DAD7F83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89AC861-721D-CCF1-99EC-51A67E5A0F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0883538-948E-4A8B-21B4-C47F5FA0A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410" y="0"/>
            <a:ext cx="1246440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23EC2C3-1C55-FFAA-2506-E4A02E6172FD}"/>
              </a:ext>
            </a:extLst>
          </p:cNvPr>
          <p:cNvSpPr txBox="1"/>
          <p:nvPr/>
        </p:nvSpPr>
        <p:spPr>
          <a:xfrm>
            <a:off x="6650966" y="630050"/>
            <a:ext cx="52686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Презентация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 (</a:t>
            </a:r>
            <a:r>
              <a:rPr lang="ru-RU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роуд-шоу</a:t>
            </a:r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) объектов имущества с целью предоставления  субъектам МСП и </a:t>
            </a:r>
            <a:r>
              <a:rPr lang="ru-RU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самозанятым</a:t>
            </a:r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 гражданам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F678798-BF23-D076-26C1-248B48108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5952" y="5011947"/>
            <a:ext cx="1393639" cy="18460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3DAF520-6097-F070-6894-B7DF71CBD503}"/>
              </a:ext>
            </a:extLst>
          </p:cNvPr>
          <p:cNvSpPr txBox="1"/>
          <p:nvPr/>
        </p:nvSpPr>
        <p:spPr>
          <a:xfrm>
            <a:off x="8530897" y="5673040"/>
            <a:ext cx="1995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Администрация Хвойнинского муниципального округа</a:t>
            </a:r>
          </a:p>
        </p:txBody>
      </p:sp>
    </p:spTree>
    <p:extLst>
      <p:ext uri="{BB962C8B-B14F-4D97-AF65-F5344CB8AC3E}">
        <p14:creationId xmlns="" xmlns:p14="http://schemas.microsoft.com/office/powerpoint/2010/main" val="1001716315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D4C819-5157-3850-CD77-74E2A4800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804" y="261430"/>
            <a:ext cx="9012025" cy="228763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Helvetica" pitchFamily="2" charset="0"/>
              </a:rPr>
              <a:t>Администрация Хвойнинского муниципального округа</a:t>
            </a:r>
            <a:endParaRPr lang="ru-RU" sz="1800" dirty="0">
              <a:latin typeface="Helvetica" pitchFamily="2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FF6D3279-E913-DCDC-2A71-A4237FE7B799}"/>
              </a:ext>
            </a:extLst>
          </p:cNvPr>
          <p:cNvSpPr txBox="1">
            <a:spLocks/>
          </p:cNvSpPr>
          <p:nvPr/>
        </p:nvSpPr>
        <p:spPr>
          <a:xfrm>
            <a:off x="11616965" y="261430"/>
            <a:ext cx="292231" cy="228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4E90"/>
                </a:solidFill>
                <a:latin typeface="Helvetica" pitchFamily="2" charset="0"/>
              </a:rPr>
              <a:t>2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DA288CAB-CADA-0BAB-6387-AF8206EA3276}"/>
              </a:ext>
            </a:extLst>
          </p:cNvPr>
          <p:cNvCxnSpPr/>
          <p:nvPr/>
        </p:nvCxnSpPr>
        <p:spPr>
          <a:xfrm>
            <a:off x="386499" y="584462"/>
            <a:ext cx="11522697" cy="0"/>
          </a:xfrm>
          <a:prstGeom prst="line">
            <a:avLst/>
          </a:prstGeom>
          <a:ln w="12700">
            <a:solidFill>
              <a:srgbClr val="004E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447676" y="1323975"/>
            <a:ext cx="1146152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1.Федеральный закон от 24.07.2007 года № 209-ФЗ «О развитии малого и среднего предпринимательства в Российской Федерации» </a:t>
            </a:r>
          </a:p>
          <a:p>
            <a:endParaRPr lang="ru-RU" sz="1600" dirty="0" smtClean="0">
              <a:latin typeface="Helvetica" pitchFamily="34" charset="0"/>
              <a:cs typeface="Helvetica" pitchFamily="34" charset="0"/>
            </a:endParaRPr>
          </a:p>
          <a:p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2.Федеральный закон от 22.07.2008 года № 159-ФЗ «Об особенностях отчуждения недвижимого имущества, находящегося в государственной или в муниципальной собственности и арендуемого субъектами мало и среднего предпринимательства, и о внесении изменений в отдельные законодательные акты Российской Федерации» </a:t>
            </a:r>
          </a:p>
          <a:p>
            <a:endParaRPr lang="ru-RU" sz="1600" dirty="0" smtClean="0">
              <a:latin typeface="Helvetica" pitchFamily="34" charset="0"/>
              <a:cs typeface="Helvetica" pitchFamily="34" charset="0"/>
            </a:endParaRPr>
          </a:p>
          <a:p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3.Областной закон Новгородской области от 07.02.2008 N 245-ОЗ «О развитии малого и среднего предпринимательства в Новгородской области»</a:t>
            </a:r>
          </a:p>
          <a:p>
            <a:endParaRPr lang="ru-RU" sz="1600" dirty="0" smtClean="0">
              <a:latin typeface="Helvetica" pitchFamily="34" charset="0"/>
              <a:cs typeface="Helvetica" pitchFamily="34" charset="0"/>
            </a:endParaRPr>
          </a:p>
          <a:p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4.Постановление администрации Хвойнинского муниципального округа от 04.02.2021г.  № 78 «Об утверждении Перечня муниципального имущества Хвойнинского муниципального округа в целях предоставления его во владение и (или) в пользование субъектам малого и среднего предпринимательства и организациям, образующим инфраструктуру поддержки субъектов малого и среднего предпринимательства» </a:t>
            </a:r>
          </a:p>
          <a:p>
            <a:endParaRPr lang="ru-RU" sz="1600" dirty="0" smtClean="0">
              <a:latin typeface="Helvetica" pitchFamily="34" charset="0"/>
              <a:cs typeface="Helvetica" pitchFamily="34" charset="0"/>
            </a:endParaRPr>
          </a:p>
          <a:p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5.Постановление администрации Хвойнинского муниципального округа от 14.12.2020г. № 1047 «О порядке и условиях распоряжения имуществом, включенным в перечень муниципального имущества Хвойнинского муниципального округа, предназначенного для предоставления во владение и (или) пользование субъектам малого и среднего предпринимательства и организациям, образующим инфраструктуру поддержки субъектов малого и среднего предпринимательства.»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59004" y="836762"/>
            <a:ext cx="3700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Helvetica" pitchFamily="34" charset="0"/>
                <a:cs typeface="Helvetica" pitchFamily="34" charset="0"/>
              </a:rPr>
              <a:t>Нормативно-правовая база</a:t>
            </a:r>
            <a:endParaRPr lang="ru-RU" sz="2000" b="1" dirty="0"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3098614"/>
      </p:ext>
    </p:extLst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D4C819-5157-3850-CD77-74E2A4800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804" y="261430"/>
            <a:ext cx="9012025" cy="228763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Helvetica" pitchFamily="2" charset="0"/>
              </a:rPr>
              <a:t>Администрация Хвойнинского муниципального округа</a:t>
            </a:r>
            <a:endParaRPr lang="ru-RU" sz="1800" dirty="0">
              <a:latin typeface="Helvetica" pitchFamily="2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FF6D3279-E913-DCDC-2A71-A4237FE7B799}"/>
              </a:ext>
            </a:extLst>
          </p:cNvPr>
          <p:cNvSpPr txBox="1">
            <a:spLocks/>
          </p:cNvSpPr>
          <p:nvPr/>
        </p:nvSpPr>
        <p:spPr>
          <a:xfrm>
            <a:off x="11616965" y="261430"/>
            <a:ext cx="292231" cy="228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4E90"/>
                </a:solidFill>
                <a:latin typeface="Helvetica" pitchFamily="2" charset="0"/>
              </a:rPr>
              <a:t>2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DA288CAB-CADA-0BAB-6387-AF8206EA3276}"/>
              </a:ext>
            </a:extLst>
          </p:cNvPr>
          <p:cNvCxnSpPr/>
          <p:nvPr/>
        </p:nvCxnSpPr>
        <p:spPr>
          <a:xfrm>
            <a:off x="386499" y="584462"/>
            <a:ext cx="11522697" cy="0"/>
          </a:xfrm>
          <a:prstGeom prst="line">
            <a:avLst/>
          </a:prstGeom>
          <a:ln w="12700">
            <a:solidFill>
              <a:srgbClr val="004E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327882" y="836762"/>
            <a:ext cx="61289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Helvetica" pitchFamily="34" charset="0"/>
                <a:cs typeface="Helvetica" pitchFamily="34" charset="0"/>
              </a:rPr>
              <a:t>Обращение в орган местного самоуправления</a:t>
            </a:r>
            <a:endParaRPr lang="ru-RU" sz="2000" b="1" spc="40" dirty="0" smtClean="0">
              <a:solidFill>
                <a:srgbClr val="F34840"/>
              </a:solidFill>
              <a:latin typeface="Helvetica" pitchFamily="34" charset="0"/>
              <a:cs typeface="Helvetica" pitchFamily="34" charset="0"/>
              <a:sym typeface="Rasa Medium"/>
            </a:endParaRPr>
          </a:p>
        </p:txBody>
      </p:sp>
      <p:sp>
        <p:nvSpPr>
          <p:cNvPr id="7" name="Заголовок 6"/>
          <p:cNvSpPr txBox="1">
            <a:spLocks/>
          </p:cNvSpPr>
          <p:nvPr/>
        </p:nvSpPr>
        <p:spPr>
          <a:xfrm>
            <a:off x="406400" y="836762"/>
            <a:ext cx="10644038" cy="4686299"/>
          </a:xfrm>
          <a:prstGeom prst="rect">
            <a:avLst/>
          </a:prstGeom>
        </p:spPr>
        <p:txBody>
          <a:bodyPr vert="horz" lIns="91423" tIns="45712" rIns="91423" bIns="45712" rtlCol="0" anchor="ctr"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1.Ознакомьтесь с нормативными правовыми актами, предусматривающими оказание имущественной поддержки. 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/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2.Позвоните представителю органа местного самоуправления, осуществляющего управление и распоряжение имуществом, уточните характеристики объекта, местоположение, условия предоставления. 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/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3.Напишите заявление о предоставлении имущества или заявление об объявлении процедуры торгов на право заключения договора аренды имущества. В случае предоставления имущества без проведения торгов – напишите заявление по установленной форме на предоставление муниципальной преференции.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 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4.Примите участие в процедуре торгов.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 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5.Заключите договор аренды имущества. 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/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6.Получите преимущественное право на приобретение арендуемого недвижимого имущества в собственность. 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</a:b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F34840"/>
              </a:solidFill>
              <a:effectLst/>
              <a:uLnTx/>
              <a:uFillTx/>
              <a:latin typeface="Helvetica" pitchFamily="34" charset="0"/>
              <a:ea typeface="+mj-ea"/>
              <a:cs typeface="Helvetic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3098614"/>
      </p:ext>
    </p:extLst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D4C819-5157-3850-CD77-74E2A4800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804" y="261430"/>
            <a:ext cx="9012025" cy="228763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Helvetica" pitchFamily="2" charset="0"/>
              </a:rPr>
              <a:t>Администрация Хвойнинского муниципального округа</a:t>
            </a:r>
            <a:endParaRPr lang="ru-RU" sz="1800" dirty="0">
              <a:latin typeface="Helvetica" pitchFamily="2" charset="0"/>
            </a:endParaRPr>
          </a:p>
        </p:txBody>
      </p:sp>
      <p:sp>
        <p:nvSpPr>
          <p:cNvPr id="9" name="Объект 3">
            <a:extLst>
              <a:ext uri="{FF2B5EF4-FFF2-40B4-BE49-F238E27FC236}">
                <a16:creationId xmlns="" xmlns:a16="http://schemas.microsoft.com/office/drawing/2014/main" id="{544CF14E-3838-5146-011A-8C844D96310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37744" y="1371600"/>
            <a:ext cx="4173459" cy="2765708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 smtClean="0">
                <a:latin typeface="Helvetica" pitchFamily="34" charset="0"/>
                <a:cs typeface="Helvetica" pitchFamily="34" charset="0"/>
              </a:rPr>
              <a:t>Здание склада минеральных удобрений </a:t>
            </a:r>
            <a:r>
              <a:rPr lang="ru-RU" dirty="0" smtClean="0">
                <a:latin typeface="Helvetica" pitchFamily="34" charset="0"/>
                <a:cs typeface="Helvetica" pitchFamily="34" charset="0"/>
              </a:rPr>
              <a:t>- </a:t>
            </a:r>
            <a:r>
              <a:rPr lang="en-US" dirty="0" smtClean="0">
                <a:latin typeface="Helvetica" pitchFamily="34" charset="0"/>
                <a:cs typeface="Helvetica" pitchFamily="34" charset="0"/>
              </a:rPr>
              <a:t>312 </a:t>
            </a:r>
            <a:r>
              <a:rPr lang="ru-RU" dirty="0" smtClean="0">
                <a:latin typeface="Helvetica" pitchFamily="34" charset="0"/>
                <a:cs typeface="Helvetica" pitchFamily="34" charset="0"/>
              </a:rPr>
              <a:t>кв.м.</a:t>
            </a:r>
          </a:p>
          <a:p>
            <a:pPr>
              <a:buNone/>
            </a:pPr>
            <a:r>
              <a:rPr lang="ru-RU" dirty="0" smtClean="0">
                <a:latin typeface="Helvetica" pitchFamily="34" charset="0"/>
                <a:cs typeface="Helvetica" pitchFamily="34" charset="0"/>
              </a:rPr>
              <a:t>    с </a:t>
            </a:r>
            <a:r>
              <a:rPr lang="ru-RU" dirty="0">
                <a:latin typeface="Helvetica" pitchFamily="34" charset="0"/>
                <a:cs typeface="Helvetica" pitchFamily="34" charset="0"/>
              </a:rPr>
              <a:t>земельным </a:t>
            </a:r>
            <a:r>
              <a:rPr lang="ru-RU" dirty="0" smtClean="0">
                <a:latin typeface="Helvetica" pitchFamily="34" charset="0"/>
                <a:cs typeface="Helvetica" pitchFamily="34" charset="0"/>
              </a:rPr>
              <a:t>участком -  1695 </a:t>
            </a:r>
            <a:r>
              <a:rPr lang="ru-RU" dirty="0">
                <a:latin typeface="Helvetica" pitchFamily="34" charset="0"/>
                <a:cs typeface="Helvetica" pitchFamily="34" charset="0"/>
              </a:rPr>
              <a:t>кв.м</a:t>
            </a:r>
            <a:r>
              <a:rPr lang="ru-RU" dirty="0" smtClean="0">
                <a:latin typeface="Helvetica" pitchFamily="34" charset="0"/>
                <a:cs typeface="Helvetica" pitchFamily="34" charset="0"/>
              </a:rPr>
              <a:t>.</a:t>
            </a:r>
          </a:p>
          <a:p>
            <a:pPr>
              <a:buNone/>
            </a:pPr>
            <a:endParaRPr lang="ru-RU" dirty="0">
              <a:latin typeface="Helvetica" pitchFamily="34" charset="0"/>
              <a:cs typeface="Helvetica" pitchFamily="34" charset="0"/>
            </a:endParaRPr>
          </a:p>
          <a:p>
            <a:r>
              <a:rPr lang="ru-RU" dirty="0">
                <a:latin typeface="Helvetica" pitchFamily="34" charset="0"/>
                <a:cs typeface="Helvetica" pitchFamily="34" charset="0"/>
              </a:rPr>
              <a:t>Адрес: Новгородская обл., </a:t>
            </a:r>
            <a:r>
              <a:rPr lang="ru-RU" dirty="0" err="1" smtClean="0">
                <a:latin typeface="Helvetica" pitchFamily="34" charset="0"/>
                <a:cs typeface="Helvetica" pitchFamily="34" charset="0"/>
              </a:rPr>
              <a:t>Хвойнинский</a:t>
            </a:r>
            <a:r>
              <a:rPr lang="ru-RU" dirty="0" smtClean="0">
                <a:latin typeface="Helvetica" pitchFamily="34" charset="0"/>
                <a:cs typeface="Helvetica" pitchFamily="34" charset="0"/>
              </a:rPr>
              <a:t> район, р.п.Хвойная, </a:t>
            </a:r>
            <a:r>
              <a:rPr lang="ru-RU" dirty="0">
                <a:latin typeface="Helvetica" pitchFamily="34" charset="0"/>
                <a:cs typeface="Helvetica" pitchFamily="34" charset="0"/>
              </a:rPr>
              <a:t>ул. </a:t>
            </a:r>
            <a:r>
              <a:rPr lang="ru-RU" dirty="0" smtClean="0">
                <a:latin typeface="Helvetica" pitchFamily="34" charset="0"/>
                <a:cs typeface="Helvetica" pitchFamily="34" charset="0"/>
              </a:rPr>
              <a:t>Заводская</a:t>
            </a:r>
            <a:endParaRPr lang="ru-RU" dirty="0">
              <a:latin typeface="Helvetica" pitchFamily="34" charset="0"/>
              <a:cs typeface="Helvetica" pitchFamily="34" charset="0"/>
            </a:endParaRPr>
          </a:p>
          <a:p>
            <a:r>
              <a:rPr lang="ru-RU" dirty="0" smtClean="0">
                <a:latin typeface="Helvetica" pitchFamily="34" charset="0"/>
                <a:cs typeface="Helvetica" pitchFamily="34" charset="0"/>
              </a:rPr>
              <a:t>Кадастровый </a:t>
            </a:r>
            <a:r>
              <a:rPr lang="ru-RU" dirty="0">
                <a:latin typeface="Helvetica" pitchFamily="34" charset="0"/>
                <a:cs typeface="Helvetica" pitchFamily="34" charset="0"/>
              </a:rPr>
              <a:t>номер: </a:t>
            </a:r>
            <a:r>
              <a:rPr lang="ru-RU" dirty="0" smtClean="0">
                <a:latin typeface="Helvetica" pitchFamily="34" charset="0"/>
                <a:cs typeface="Helvetica" pitchFamily="34" charset="0"/>
              </a:rPr>
              <a:t>53:18:010628:5</a:t>
            </a:r>
            <a:endParaRPr lang="ru-RU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FF6D3279-E913-DCDC-2A71-A4237FE7B799}"/>
              </a:ext>
            </a:extLst>
          </p:cNvPr>
          <p:cNvSpPr txBox="1">
            <a:spLocks/>
          </p:cNvSpPr>
          <p:nvPr/>
        </p:nvSpPr>
        <p:spPr>
          <a:xfrm>
            <a:off x="11616965" y="261430"/>
            <a:ext cx="292231" cy="228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4E90"/>
                </a:solidFill>
                <a:latin typeface="Helvetica" pitchFamily="2" charset="0"/>
              </a:rPr>
              <a:t>2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DA288CAB-CADA-0BAB-6387-AF8206EA3276}"/>
              </a:ext>
            </a:extLst>
          </p:cNvPr>
          <p:cNvCxnSpPr/>
          <p:nvPr/>
        </p:nvCxnSpPr>
        <p:spPr>
          <a:xfrm>
            <a:off x="386499" y="584462"/>
            <a:ext cx="11522697" cy="0"/>
          </a:xfrm>
          <a:prstGeom prst="line">
            <a:avLst/>
          </a:prstGeom>
          <a:ln w="12700">
            <a:solidFill>
              <a:srgbClr val="004E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147392" y="836762"/>
            <a:ext cx="220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Helvetica" pitchFamily="34" charset="0"/>
                <a:cs typeface="Helvetica" pitchFamily="34" charset="0"/>
              </a:rPr>
              <a:t>ПРЕДЛОЖЕНИЕ 1</a:t>
            </a:r>
            <a:endParaRPr lang="ru-RU" b="1" spc="40" dirty="0" smtClean="0">
              <a:solidFill>
                <a:srgbClr val="F34840"/>
              </a:solidFill>
              <a:latin typeface="Helvetica" pitchFamily="34" charset="0"/>
              <a:cs typeface="Helvetica" pitchFamily="34" charset="0"/>
              <a:sym typeface="Rasa Medium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t="15283" b="30508"/>
          <a:stretch>
            <a:fillRect/>
          </a:stretch>
        </p:blipFill>
        <p:spPr bwMode="auto">
          <a:xfrm>
            <a:off x="7196691" y="584462"/>
            <a:ext cx="3708400" cy="357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t="25897" b="20417"/>
          <a:stretch>
            <a:fillRect/>
          </a:stretch>
        </p:blipFill>
        <p:spPr bwMode="auto">
          <a:xfrm>
            <a:off x="3189588" y="3191774"/>
            <a:ext cx="3708400" cy="3545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 t="16076" b="49938"/>
          <a:stretch>
            <a:fillRect/>
          </a:stretch>
        </p:blipFill>
        <p:spPr bwMode="auto">
          <a:xfrm>
            <a:off x="7196691" y="4294351"/>
            <a:ext cx="3708400" cy="224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663098614"/>
      </p:ext>
    </p:extLst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D4C819-5157-3850-CD77-74E2A4800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804" y="261430"/>
            <a:ext cx="9012025" cy="228763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Helvetica" pitchFamily="2" charset="0"/>
              </a:rPr>
              <a:t>Администрация Хвойнинского муниципального округа</a:t>
            </a:r>
            <a:endParaRPr lang="ru-RU" sz="1800" dirty="0">
              <a:latin typeface="Helvetica" pitchFamily="2" charset="0"/>
            </a:endParaRPr>
          </a:p>
        </p:txBody>
      </p:sp>
      <p:sp>
        <p:nvSpPr>
          <p:cNvPr id="9" name="Объект 3">
            <a:extLst>
              <a:ext uri="{FF2B5EF4-FFF2-40B4-BE49-F238E27FC236}">
                <a16:creationId xmlns="" xmlns:a16="http://schemas.microsoft.com/office/drawing/2014/main" id="{544CF14E-3838-5146-011A-8C844D96310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37744" y="1371600"/>
            <a:ext cx="4173459" cy="2765708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>
                <a:latin typeface="Helvetica" pitchFamily="34" charset="0"/>
                <a:cs typeface="Helvetica" pitchFamily="34" charset="0"/>
              </a:rPr>
              <a:t>Нежилое помещение </a:t>
            </a:r>
            <a:r>
              <a:rPr lang="ru-RU" b="1" dirty="0" smtClean="0">
                <a:latin typeface="Helvetica" pitchFamily="34" charset="0"/>
                <a:cs typeface="Helvetica" pitchFamily="34" charset="0"/>
              </a:rPr>
              <a:t>гараж</a:t>
            </a:r>
            <a:r>
              <a:rPr lang="ru-RU" dirty="0" smtClean="0">
                <a:latin typeface="Helvetica" pitchFamily="34" charset="0"/>
                <a:cs typeface="Helvetica" pitchFamily="34" charset="0"/>
              </a:rPr>
              <a:t> – 158,8</a:t>
            </a:r>
            <a:r>
              <a:rPr lang="en-US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ru-RU" dirty="0" smtClean="0">
                <a:latin typeface="Helvetica" pitchFamily="34" charset="0"/>
                <a:cs typeface="Helvetica" pitchFamily="34" charset="0"/>
              </a:rPr>
              <a:t>кв.м.</a:t>
            </a:r>
          </a:p>
          <a:p>
            <a:pPr>
              <a:buNone/>
            </a:pPr>
            <a:r>
              <a:rPr lang="ru-RU" dirty="0" smtClean="0">
                <a:latin typeface="Helvetica" pitchFamily="34" charset="0"/>
                <a:cs typeface="Helvetica" pitchFamily="34" charset="0"/>
              </a:rPr>
              <a:t>   </a:t>
            </a:r>
            <a:endParaRPr lang="ru-RU" dirty="0">
              <a:latin typeface="Helvetica" pitchFamily="34" charset="0"/>
              <a:cs typeface="Helvetica" pitchFamily="34" charset="0"/>
            </a:endParaRPr>
          </a:p>
          <a:p>
            <a:r>
              <a:rPr lang="ru-RU" dirty="0">
                <a:latin typeface="Helvetica" pitchFamily="34" charset="0"/>
                <a:cs typeface="Helvetica" pitchFamily="34" charset="0"/>
              </a:rPr>
              <a:t>Адрес: Новгородская обл., </a:t>
            </a:r>
            <a:r>
              <a:rPr lang="ru-RU" dirty="0" err="1" smtClean="0">
                <a:latin typeface="Helvetica" pitchFamily="34" charset="0"/>
                <a:cs typeface="Helvetica" pitchFamily="34" charset="0"/>
              </a:rPr>
              <a:t>Хвойнинский</a:t>
            </a:r>
            <a:r>
              <a:rPr lang="ru-RU" dirty="0" smtClean="0">
                <a:latin typeface="Helvetica" pitchFamily="34" charset="0"/>
                <a:cs typeface="Helvetica" pitchFamily="34" charset="0"/>
              </a:rPr>
              <a:t> район, р.п.Хвойная, </a:t>
            </a:r>
            <a:r>
              <a:rPr lang="ru-RU" dirty="0">
                <a:latin typeface="Helvetica" pitchFamily="34" charset="0"/>
                <a:cs typeface="Helvetica" pitchFamily="34" charset="0"/>
              </a:rPr>
              <a:t>ул. </a:t>
            </a:r>
            <a:r>
              <a:rPr lang="ru-RU" dirty="0" smtClean="0">
                <a:latin typeface="Helvetica" pitchFamily="34" charset="0"/>
                <a:cs typeface="Helvetica" pitchFamily="34" charset="0"/>
              </a:rPr>
              <a:t>Кремса,д.2А пом.1</a:t>
            </a:r>
          </a:p>
          <a:p>
            <a:pPr>
              <a:buNone/>
            </a:pPr>
            <a:endParaRPr lang="ru-RU" dirty="0">
              <a:latin typeface="Helvetica" pitchFamily="34" charset="0"/>
              <a:cs typeface="Helvetica" pitchFamily="34" charset="0"/>
            </a:endParaRPr>
          </a:p>
          <a:p>
            <a:r>
              <a:rPr lang="ru-RU" dirty="0" smtClean="0">
                <a:latin typeface="Helvetica" pitchFamily="34" charset="0"/>
                <a:cs typeface="Helvetica" pitchFamily="34" charset="0"/>
              </a:rPr>
              <a:t>Кадастровый </a:t>
            </a:r>
            <a:r>
              <a:rPr lang="ru-RU" dirty="0">
                <a:latin typeface="Helvetica" pitchFamily="34" charset="0"/>
                <a:cs typeface="Helvetica" pitchFamily="34" charset="0"/>
              </a:rPr>
              <a:t>номер: </a:t>
            </a:r>
            <a:r>
              <a:rPr lang="ru-RU" dirty="0" smtClean="0">
                <a:latin typeface="Helvetica" pitchFamily="34" charset="0"/>
                <a:cs typeface="Helvetica" pitchFamily="34" charset="0"/>
              </a:rPr>
              <a:t>53:18:0010110:23</a:t>
            </a:r>
            <a:endParaRPr lang="ru-RU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FF6D3279-E913-DCDC-2A71-A4237FE7B799}"/>
              </a:ext>
            </a:extLst>
          </p:cNvPr>
          <p:cNvSpPr txBox="1">
            <a:spLocks/>
          </p:cNvSpPr>
          <p:nvPr/>
        </p:nvSpPr>
        <p:spPr>
          <a:xfrm>
            <a:off x="11616965" y="261430"/>
            <a:ext cx="292231" cy="228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4E90"/>
                </a:solidFill>
                <a:latin typeface="Helvetica" pitchFamily="2" charset="0"/>
              </a:rPr>
              <a:t>2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DA288CAB-CADA-0BAB-6387-AF8206EA3276}"/>
              </a:ext>
            </a:extLst>
          </p:cNvPr>
          <p:cNvCxnSpPr/>
          <p:nvPr/>
        </p:nvCxnSpPr>
        <p:spPr>
          <a:xfrm>
            <a:off x="386499" y="584462"/>
            <a:ext cx="11522697" cy="0"/>
          </a:xfrm>
          <a:prstGeom prst="line">
            <a:avLst/>
          </a:prstGeom>
          <a:ln w="12700">
            <a:solidFill>
              <a:srgbClr val="004E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147392" y="836762"/>
            <a:ext cx="220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Helvetica" pitchFamily="34" charset="0"/>
                <a:cs typeface="Helvetica" pitchFamily="34" charset="0"/>
              </a:rPr>
              <a:t>ПРЕДЛОЖЕНИЕ 2</a:t>
            </a:r>
            <a:endParaRPr lang="ru-RU" b="1" spc="40" dirty="0" smtClean="0">
              <a:solidFill>
                <a:srgbClr val="F34840"/>
              </a:solidFill>
              <a:latin typeface="Helvetica" pitchFamily="34" charset="0"/>
              <a:cs typeface="Helvetica" pitchFamily="34" charset="0"/>
              <a:sym typeface="Rasa Medium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b="38142"/>
          <a:stretch>
            <a:fillRect/>
          </a:stretch>
        </p:blipFill>
        <p:spPr bwMode="auto">
          <a:xfrm>
            <a:off x="7803417" y="836762"/>
            <a:ext cx="3708400" cy="408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 b="18800"/>
          <a:stretch>
            <a:fillRect/>
          </a:stretch>
        </p:blipFill>
        <p:spPr bwMode="auto">
          <a:xfrm>
            <a:off x="3741951" y="2785970"/>
            <a:ext cx="3708400" cy="3735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663098614"/>
      </p:ext>
    </p:extLst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D4C819-5157-3850-CD77-74E2A4800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804" y="261430"/>
            <a:ext cx="9012025" cy="228763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Helvetica" pitchFamily="2" charset="0"/>
              </a:rPr>
              <a:t>Администрация Хвойнинского муниципального округа</a:t>
            </a:r>
            <a:endParaRPr lang="ru-RU" sz="1800" dirty="0">
              <a:latin typeface="Helvetica" pitchFamily="2" charset="0"/>
            </a:endParaRPr>
          </a:p>
        </p:txBody>
      </p:sp>
      <p:sp>
        <p:nvSpPr>
          <p:cNvPr id="9" name="Объект 3">
            <a:extLst>
              <a:ext uri="{FF2B5EF4-FFF2-40B4-BE49-F238E27FC236}">
                <a16:creationId xmlns="" xmlns:a16="http://schemas.microsoft.com/office/drawing/2014/main" id="{544CF14E-3838-5146-011A-8C844D96310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37744" y="1371600"/>
            <a:ext cx="6114290" cy="2765708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>
                <a:latin typeface="Helvetica" pitchFamily="34" charset="0"/>
                <a:cs typeface="Helvetica" pitchFamily="34" charset="0"/>
              </a:rPr>
              <a:t>Нежилое помещение </a:t>
            </a:r>
            <a:r>
              <a:rPr lang="ru-RU" b="1" dirty="0" smtClean="0">
                <a:latin typeface="Helvetica" pitchFamily="34" charset="0"/>
                <a:cs typeface="Helvetica" pitchFamily="34" charset="0"/>
              </a:rPr>
              <a:t>здание школы</a:t>
            </a:r>
            <a:r>
              <a:rPr lang="ru-RU" dirty="0" smtClean="0">
                <a:latin typeface="Helvetica" pitchFamily="34" charset="0"/>
                <a:cs typeface="Helvetica" pitchFamily="34" charset="0"/>
              </a:rPr>
              <a:t> – 1237,4</a:t>
            </a:r>
            <a:r>
              <a:rPr lang="en-US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ru-RU" dirty="0" smtClean="0">
                <a:latin typeface="Helvetica" pitchFamily="34" charset="0"/>
                <a:cs typeface="Helvetica" pitchFamily="34" charset="0"/>
              </a:rPr>
              <a:t>кв.м. </a:t>
            </a:r>
          </a:p>
          <a:p>
            <a:pPr>
              <a:buNone/>
            </a:pPr>
            <a:r>
              <a:rPr lang="ru-RU" dirty="0" smtClean="0">
                <a:latin typeface="Helvetica" pitchFamily="34" charset="0"/>
                <a:cs typeface="Helvetica" pitchFamily="34" charset="0"/>
              </a:rPr>
              <a:t>    Кадастровый номер: 53:18:0010000:904</a:t>
            </a:r>
          </a:p>
          <a:p>
            <a:endParaRPr lang="ru-RU" dirty="0" smtClean="0">
              <a:latin typeface="Helvetica" pitchFamily="34" charset="0"/>
              <a:cs typeface="Helvetica" pitchFamily="34" charset="0"/>
            </a:endParaRPr>
          </a:p>
          <a:p>
            <a:pPr>
              <a:buNone/>
            </a:pPr>
            <a:r>
              <a:rPr lang="ru-RU" dirty="0" smtClean="0">
                <a:latin typeface="Helvetica" pitchFamily="34" charset="0"/>
                <a:cs typeface="Helvetica" pitchFamily="34" charset="0"/>
              </a:rPr>
              <a:t>    С земельным участком - 20097 кв.</a:t>
            </a:r>
          </a:p>
          <a:p>
            <a:pPr>
              <a:buNone/>
            </a:pPr>
            <a:r>
              <a:rPr lang="ru-RU" dirty="0" smtClean="0">
                <a:latin typeface="Helvetica" pitchFamily="34" charset="0"/>
                <a:cs typeface="Helvetica" pitchFamily="34" charset="0"/>
              </a:rPr>
              <a:t>    Кадастровый номер: 53:18:0105002:1</a:t>
            </a:r>
          </a:p>
          <a:p>
            <a:pPr>
              <a:buNone/>
            </a:pPr>
            <a:endParaRPr lang="ru-RU" dirty="0" smtClean="0">
              <a:latin typeface="Helvetica" pitchFamily="34" charset="0"/>
              <a:cs typeface="Helvetica" pitchFamily="34" charset="0"/>
            </a:endParaRPr>
          </a:p>
          <a:p>
            <a:pPr>
              <a:buNone/>
            </a:pPr>
            <a:r>
              <a:rPr lang="ru-RU" dirty="0" smtClean="0">
                <a:latin typeface="Helvetica" pitchFamily="34" charset="0"/>
                <a:cs typeface="Helvetica" pitchFamily="34" charset="0"/>
              </a:rPr>
              <a:t>   Адрес</a:t>
            </a:r>
            <a:r>
              <a:rPr lang="ru-RU" dirty="0">
                <a:latin typeface="Helvetica" pitchFamily="34" charset="0"/>
                <a:cs typeface="Helvetica" pitchFamily="34" charset="0"/>
              </a:rPr>
              <a:t>: Новгородская обл., </a:t>
            </a:r>
            <a:r>
              <a:rPr lang="ru-RU" dirty="0" err="1" smtClean="0">
                <a:latin typeface="Helvetica" pitchFamily="34" charset="0"/>
                <a:cs typeface="Helvetica" pitchFamily="34" charset="0"/>
              </a:rPr>
              <a:t>Хвойнинский</a:t>
            </a:r>
            <a:r>
              <a:rPr lang="ru-RU" dirty="0" smtClean="0">
                <a:latin typeface="Helvetica" pitchFamily="34" charset="0"/>
                <a:cs typeface="Helvetica" pitchFamily="34" charset="0"/>
              </a:rPr>
              <a:t> район, </a:t>
            </a:r>
          </a:p>
          <a:p>
            <a:pPr>
              <a:buNone/>
            </a:pPr>
            <a:r>
              <a:rPr lang="ru-RU" dirty="0" smtClean="0">
                <a:latin typeface="Helvetica" pitchFamily="34" charset="0"/>
                <a:cs typeface="Helvetica" pitchFamily="34" charset="0"/>
              </a:rPr>
              <a:t>   </a:t>
            </a:r>
            <a:r>
              <a:rPr lang="ru-RU" dirty="0" err="1" smtClean="0">
                <a:latin typeface="Helvetica" pitchFamily="34" charset="0"/>
                <a:cs typeface="Helvetica" pitchFamily="34" charset="0"/>
              </a:rPr>
              <a:t>с.Минцы</a:t>
            </a:r>
            <a:r>
              <a:rPr lang="ru-RU" dirty="0" smtClean="0">
                <a:latin typeface="Helvetica" pitchFamily="34" charset="0"/>
                <a:cs typeface="Helvetica" pitchFamily="34" charset="0"/>
              </a:rPr>
              <a:t>, </a:t>
            </a:r>
            <a:r>
              <a:rPr lang="ru-RU" dirty="0">
                <a:latin typeface="Helvetica" pitchFamily="34" charset="0"/>
                <a:cs typeface="Helvetica" pitchFamily="34" charset="0"/>
              </a:rPr>
              <a:t>ул. </a:t>
            </a:r>
            <a:r>
              <a:rPr lang="ru-RU" dirty="0" smtClean="0">
                <a:latin typeface="Helvetica" pitchFamily="34" charset="0"/>
                <a:cs typeface="Helvetica" pitchFamily="34" charset="0"/>
              </a:rPr>
              <a:t>Шоссейная, д.5</a:t>
            </a:r>
            <a:endParaRPr lang="ru-RU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FF6D3279-E913-DCDC-2A71-A4237FE7B799}"/>
              </a:ext>
            </a:extLst>
          </p:cNvPr>
          <p:cNvSpPr txBox="1">
            <a:spLocks/>
          </p:cNvSpPr>
          <p:nvPr/>
        </p:nvSpPr>
        <p:spPr>
          <a:xfrm>
            <a:off x="11616965" y="261430"/>
            <a:ext cx="292231" cy="228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4E90"/>
                </a:solidFill>
                <a:latin typeface="Helvetica" pitchFamily="2" charset="0"/>
              </a:rPr>
              <a:t>2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DA288CAB-CADA-0BAB-6387-AF8206EA3276}"/>
              </a:ext>
            </a:extLst>
          </p:cNvPr>
          <p:cNvCxnSpPr/>
          <p:nvPr/>
        </p:nvCxnSpPr>
        <p:spPr>
          <a:xfrm>
            <a:off x="386499" y="584462"/>
            <a:ext cx="11522697" cy="0"/>
          </a:xfrm>
          <a:prstGeom prst="line">
            <a:avLst/>
          </a:prstGeom>
          <a:ln w="12700">
            <a:solidFill>
              <a:srgbClr val="004E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147392" y="836762"/>
            <a:ext cx="220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Helvetica" pitchFamily="34" charset="0"/>
                <a:cs typeface="Helvetica" pitchFamily="34" charset="0"/>
              </a:rPr>
              <a:t>ПРЕДЛОЖЕНИЕ 3</a:t>
            </a:r>
            <a:endParaRPr lang="ru-RU" b="1" spc="40" dirty="0" smtClean="0">
              <a:solidFill>
                <a:srgbClr val="F34840"/>
              </a:solidFill>
              <a:latin typeface="Helvetica" pitchFamily="34" charset="0"/>
              <a:cs typeface="Helvetica" pitchFamily="34" charset="0"/>
              <a:sym typeface="Rasa Medium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t="23513" b="32577"/>
          <a:stretch>
            <a:fillRect/>
          </a:stretch>
        </p:blipFill>
        <p:spPr bwMode="auto">
          <a:xfrm>
            <a:off x="6352034" y="1371600"/>
            <a:ext cx="5308220" cy="1483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80663" y="3091627"/>
            <a:ext cx="4129498" cy="2691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4861" y="3868005"/>
            <a:ext cx="5475003" cy="2437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663098614"/>
      </p:ext>
    </p:extLst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93D4C819-5157-3850-CD77-74E2A4800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274638"/>
            <a:ext cx="10363200" cy="320585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Helvetica" pitchFamily="2" charset="0"/>
              </a:rPr>
              <a:t>Администрация Хвойнинского муниципального округа</a:t>
            </a:r>
            <a:endParaRPr lang="ru-RU" sz="1800" dirty="0">
              <a:latin typeface="Helvetica" pitchFamily="2" charset="0"/>
            </a:endParaRPr>
          </a:p>
        </p:txBody>
      </p:sp>
      <p:pic>
        <p:nvPicPr>
          <p:cNvPr id="5" name="Рисунок 4" descr="C:\Users\User58\Desktop\МОИ ДОКУМЕНТЫ\Муниципальное имущество\Здание Администрации с.Песь\Здание адм.Песь (1).jpg"/>
          <p:cNvPicPr/>
          <p:nvPr/>
        </p:nvPicPr>
        <p:blipFill>
          <a:blip r:embed="rId2" cstate="print"/>
          <a:srcRect b="-21126"/>
          <a:stretch>
            <a:fillRect/>
          </a:stretch>
        </p:blipFill>
        <p:spPr bwMode="auto">
          <a:xfrm>
            <a:off x="5939117" y="3738863"/>
            <a:ext cx="4257306" cy="345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58\Desktop\МОИ ДОКУМЕНТЫ\Муниципальное имущество\Здание Администрации с.Песь\Здание адм.Песь (3).jpg"/>
          <p:cNvPicPr/>
          <p:nvPr/>
        </p:nvPicPr>
        <p:blipFill>
          <a:blip r:embed="rId3" cstate="print"/>
          <a:srcRect b="28977"/>
          <a:stretch>
            <a:fillRect/>
          </a:stretch>
        </p:blipFill>
        <p:spPr bwMode="auto">
          <a:xfrm>
            <a:off x="7731498" y="655862"/>
            <a:ext cx="3850902" cy="2855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147392" y="836762"/>
            <a:ext cx="220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Helvetica" pitchFamily="34" charset="0"/>
                <a:cs typeface="Helvetica" pitchFamily="34" charset="0"/>
              </a:rPr>
              <a:t>ПРЕДЛОЖЕНИЕ </a:t>
            </a:r>
            <a:r>
              <a:rPr lang="en-US" b="1" dirty="0" smtClean="0">
                <a:latin typeface="Helvetica" pitchFamily="34" charset="0"/>
                <a:cs typeface="Helvetica" pitchFamily="34" charset="0"/>
              </a:rPr>
              <a:t>4</a:t>
            </a:r>
            <a:endParaRPr lang="ru-RU" b="1" spc="40" dirty="0" smtClean="0">
              <a:solidFill>
                <a:srgbClr val="F34840"/>
              </a:solidFill>
              <a:latin typeface="Helvetica" pitchFamily="34" charset="0"/>
              <a:cs typeface="Helvetica" pitchFamily="34" charset="0"/>
              <a:sym typeface="Rasa Medium"/>
            </a:endParaRPr>
          </a:p>
        </p:txBody>
      </p:sp>
      <p:sp>
        <p:nvSpPr>
          <p:cNvPr id="8" name="Объект 3">
            <a:extLst>
              <a:ext uri="{FF2B5EF4-FFF2-40B4-BE49-F238E27FC236}">
                <a16:creationId xmlns="" xmlns:a16="http://schemas.microsoft.com/office/drawing/2014/main" id="{544CF14E-3838-5146-011A-8C844D96310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37744" y="1371600"/>
            <a:ext cx="6447728" cy="2765708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Helvetica" pitchFamily="34" charset="0"/>
                <a:cs typeface="Helvetica" pitchFamily="34" charset="0"/>
              </a:rPr>
              <a:t>Нежилое помещение </a:t>
            </a:r>
            <a:r>
              <a:rPr lang="ru-RU" sz="1800" dirty="0" smtClean="0">
                <a:latin typeface="Helvetica" pitchFamily="34" charset="0"/>
                <a:cs typeface="Helvetica" pitchFamily="34" charset="0"/>
              </a:rPr>
              <a:t>административное здание </a:t>
            </a:r>
            <a:r>
              <a:rPr lang="ru-RU" sz="1800" dirty="0" smtClean="0">
                <a:latin typeface="Helvetica" pitchFamily="34" charset="0"/>
                <a:cs typeface="Helvetica" pitchFamily="34" charset="0"/>
              </a:rPr>
              <a:t>– </a:t>
            </a:r>
            <a:r>
              <a:rPr lang="ru-RU" sz="1800" dirty="0" smtClean="0">
                <a:latin typeface="Helvetica" pitchFamily="34" charset="0"/>
                <a:cs typeface="Helvetica" pitchFamily="34" charset="0"/>
              </a:rPr>
              <a:t>1237,4</a:t>
            </a:r>
            <a:r>
              <a:rPr lang="en-US" sz="1800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ru-RU" sz="1800" dirty="0" smtClean="0">
                <a:latin typeface="Helvetica" pitchFamily="34" charset="0"/>
                <a:cs typeface="Helvetica" pitchFamily="34" charset="0"/>
              </a:rPr>
              <a:t>кв.м. </a:t>
            </a:r>
          </a:p>
          <a:p>
            <a:r>
              <a:rPr lang="ru-RU" sz="1800" dirty="0" smtClean="0">
                <a:latin typeface="Helvetica" pitchFamily="34" charset="0"/>
                <a:cs typeface="Helvetica" pitchFamily="34" charset="0"/>
              </a:rPr>
              <a:t>1962 </a:t>
            </a:r>
            <a:r>
              <a:rPr lang="ru-RU" sz="1800" dirty="0" smtClean="0">
                <a:latin typeface="Helvetica" pitchFamily="34" charset="0"/>
                <a:cs typeface="Helvetica" pitchFamily="34" charset="0"/>
              </a:rPr>
              <a:t>года постройки  </a:t>
            </a:r>
            <a:endParaRPr lang="ru-RU" sz="1800" dirty="0" smtClean="0">
              <a:latin typeface="Helvetica" pitchFamily="34" charset="0"/>
              <a:cs typeface="Helvetica" pitchFamily="34" charset="0"/>
            </a:endParaRPr>
          </a:p>
          <a:p>
            <a:r>
              <a:rPr lang="ru-RU" sz="1800" dirty="0" smtClean="0">
                <a:latin typeface="Helvetica" pitchFamily="34" charset="0"/>
                <a:cs typeface="Helvetica" pitchFamily="34" charset="0"/>
              </a:rPr>
              <a:t>материал </a:t>
            </a:r>
            <a:r>
              <a:rPr lang="ru-RU" sz="1800" dirty="0" smtClean="0">
                <a:latin typeface="Helvetica" pitchFamily="34" charset="0"/>
                <a:cs typeface="Helvetica" pitchFamily="34" charset="0"/>
              </a:rPr>
              <a:t>стен – бревно, площадь 66 </a:t>
            </a:r>
            <a:r>
              <a:rPr lang="ru-RU" sz="1800" dirty="0" smtClean="0">
                <a:latin typeface="Helvetica" pitchFamily="34" charset="0"/>
                <a:cs typeface="Helvetica" pitchFamily="34" charset="0"/>
              </a:rPr>
              <a:t>кв.м Адрес: </a:t>
            </a:r>
            <a:r>
              <a:rPr lang="ru-RU" sz="1800" dirty="0" err="1" smtClean="0">
                <a:latin typeface="Helvetica" pitchFamily="34" charset="0"/>
                <a:cs typeface="Helvetica" pitchFamily="34" charset="0"/>
              </a:rPr>
              <a:t>Хвойнинский</a:t>
            </a:r>
            <a:r>
              <a:rPr lang="ru-RU" sz="1800" dirty="0" smtClean="0">
                <a:latin typeface="Helvetica" pitchFamily="34" charset="0"/>
                <a:cs typeface="Helvetica" pitchFamily="34" charset="0"/>
              </a:rPr>
              <a:t> округ, с.Песь ул. </a:t>
            </a:r>
            <a:r>
              <a:rPr lang="ru-RU" sz="1800" dirty="0" err="1" smtClean="0">
                <a:latin typeface="Helvetica" pitchFamily="34" charset="0"/>
                <a:cs typeface="Helvetica" pitchFamily="34" charset="0"/>
              </a:rPr>
              <a:t>Трычкова</a:t>
            </a:r>
            <a:r>
              <a:rPr lang="ru-RU" sz="1800" dirty="0" smtClean="0">
                <a:latin typeface="Helvetica" pitchFamily="34" charset="0"/>
                <a:cs typeface="Helvetica" pitchFamily="34" charset="0"/>
              </a:rPr>
              <a:t> д.18., площадь участка 403 сотки.</a:t>
            </a:r>
            <a:endParaRPr lang="ru-RU" sz="1800" dirty="0"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DA288CAB-CADA-0BAB-6387-AF8206EA3276}"/>
              </a:ext>
            </a:extLst>
          </p:cNvPr>
          <p:cNvCxnSpPr/>
          <p:nvPr/>
        </p:nvCxnSpPr>
        <p:spPr>
          <a:xfrm>
            <a:off x="386499" y="584462"/>
            <a:ext cx="11522697" cy="0"/>
          </a:xfrm>
          <a:prstGeom prst="line">
            <a:avLst/>
          </a:prstGeom>
          <a:ln w="12700">
            <a:solidFill>
              <a:srgbClr val="004E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D4C819-5157-3850-CD77-74E2A4800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804" y="261430"/>
            <a:ext cx="9012025" cy="228763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Helvetica" pitchFamily="2" charset="0"/>
              </a:rPr>
              <a:t>Администрация Хвойнинского муниципального округа</a:t>
            </a:r>
            <a:endParaRPr lang="ru-RU" sz="1800" dirty="0">
              <a:latin typeface="Helvetica" pitchFamily="2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FF6D3279-E913-DCDC-2A71-A4237FE7B799}"/>
              </a:ext>
            </a:extLst>
          </p:cNvPr>
          <p:cNvSpPr txBox="1">
            <a:spLocks/>
          </p:cNvSpPr>
          <p:nvPr/>
        </p:nvSpPr>
        <p:spPr>
          <a:xfrm>
            <a:off x="11616965" y="261430"/>
            <a:ext cx="292231" cy="228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4E90"/>
                </a:solidFill>
                <a:latin typeface="Helvetica" pitchFamily="2" charset="0"/>
              </a:rPr>
              <a:t>2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DA288CAB-CADA-0BAB-6387-AF8206EA3276}"/>
              </a:ext>
            </a:extLst>
          </p:cNvPr>
          <p:cNvCxnSpPr/>
          <p:nvPr/>
        </p:nvCxnSpPr>
        <p:spPr>
          <a:xfrm>
            <a:off x="386499" y="584462"/>
            <a:ext cx="11522697" cy="0"/>
          </a:xfrm>
          <a:prstGeom prst="line">
            <a:avLst/>
          </a:prstGeom>
          <a:ln w="12700">
            <a:solidFill>
              <a:srgbClr val="004E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689159" y="948906"/>
            <a:ext cx="782002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/>
          </a:p>
          <a:p>
            <a:r>
              <a:rPr lang="ru-RU" sz="2000" dirty="0" smtClean="0">
                <a:latin typeface="Helvetica" pitchFamily="34" charset="0"/>
                <a:cs typeface="Helvetica" pitchFamily="34" charset="0"/>
              </a:rPr>
              <a:t>Если у Вас появились вопросы и Вы заинтересовались имущественной поддержкой – обратитесь в комитет архитектуры, земельно-имущественных отношений и муниципального контроля Администрации Хвойнинского муниципального округа Новгородской области: </a:t>
            </a:r>
          </a:p>
          <a:p>
            <a:endParaRPr lang="ru-RU" sz="2000" dirty="0" smtClean="0">
              <a:latin typeface="Helvetica" pitchFamily="34" charset="0"/>
              <a:cs typeface="Helvetica" pitchFamily="34" charset="0"/>
            </a:endParaRPr>
          </a:p>
          <a:p>
            <a:r>
              <a:rPr lang="ru-RU" sz="2000" dirty="0" smtClean="0">
                <a:latin typeface="Helvetica" pitchFamily="34" charset="0"/>
                <a:cs typeface="Helvetica" pitchFamily="34" charset="0"/>
              </a:rPr>
              <a:t>Почтовый адрес: 174580, Новгородская область, р.п.Хвойная, ул. Красноармейская, дом 11</a:t>
            </a:r>
          </a:p>
          <a:p>
            <a:endParaRPr lang="ru-RU" sz="2000" dirty="0" smtClean="0">
              <a:latin typeface="Helvetica" pitchFamily="34" charset="0"/>
              <a:cs typeface="Helvetica" pitchFamily="34" charset="0"/>
            </a:endParaRPr>
          </a:p>
          <a:p>
            <a:r>
              <a:rPr lang="ru-RU" sz="2000" dirty="0" smtClean="0">
                <a:latin typeface="Helvetica" pitchFamily="34" charset="0"/>
                <a:cs typeface="Helvetica" pitchFamily="34" charset="0"/>
              </a:rPr>
              <a:t>Телефон: 8 (81667) 50301</a:t>
            </a:r>
          </a:p>
          <a:p>
            <a:endParaRPr lang="ru-RU" sz="2000" dirty="0" smtClean="0">
              <a:latin typeface="Helvetica" pitchFamily="34" charset="0"/>
              <a:cs typeface="Helvetica" pitchFamily="34" charset="0"/>
            </a:endParaRPr>
          </a:p>
          <a:p>
            <a:r>
              <a:rPr lang="ru-RU" sz="2000" dirty="0" smtClean="0">
                <a:latin typeface="Helvetica" pitchFamily="34" charset="0"/>
                <a:cs typeface="Helvetica" pitchFamily="34" charset="0"/>
              </a:rPr>
              <a:t>Электронная почта:</a:t>
            </a:r>
            <a:r>
              <a:rPr lang="en-US" sz="2000" dirty="0" smtClean="0">
                <a:latin typeface="Helvetica" pitchFamily="34" charset="0"/>
                <a:cs typeface="Helvetica" pitchFamily="34" charset="0"/>
              </a:rPr>
              <a:t> okhu@mail.ru</a:t>
            </a:r>
            <a:endParaRPr lang="ru-RU" altLang="ru-RU" sz="2000" spc="40" dirty="0" smtClean="0">
              <a:solidFill>
                <a:srgbClr val="F34840"/>
              </a:solidFill>
              <a:latin typeface="Helvetica" pitchFamily="34" charset="0"/>
              <a:cs typeface="Helvetica" pitchFamily="34" charset="0"/>
              <a:sym typeface="Rasa Medium"/>
            </a:endParaRPr>
          </a:p>
        </p:txBody>
      </p:sp>
      <p:pic>
        <p:nvPicPr>
          <p:cNvPr id="13314" name="Picture 2" descr="https://cdn0.iconfinder.com/data/icons/real-estate-20/64/y-09-102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61118" y="3725845"/>
            <a:ext cx="3855847" cy="27560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63098614"/>
      </p:ext>
    </p:extLst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503</TotalTime>
  <Words>439</Words>
  <Application>Microsoft Office PowerPoint</Application>
  <PresentationFormat>Произвольный</PresentationFormat>
  <Paragraphs>61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Справедливость</vt:lpstr>
      <vt:lpstr>Слайд 1</vt:lpstr>
      <vt:lpstr>Администрация Хвойнинского муниципального округа</vt:lpstr>
      <vt:lpstr>Администрация Хвойнинского муниципального округа</vt:lpstr>
      <vt:lpstr>Администрация Хвойнинского муниципального округа</vt:lpstr>
      <vt:lpstr>Администрация Хвойнинского муниципального округа</vt:lpstr>
      <vt:lpstr>Администрация Хвойнинского муниципального округа</vt:lpstr>
      <vt:lpstr>Администрация Хвойнинского муниципального округа</vt:lpstr>
      <vt:lpstr>Администрация Хвойнинского муниципального округа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Томашевская Наталья Игоревна</cp:lastModifiedBy>
  <cp:revision>22</cp:revision>
  <dcterms:created xsi:type="dcterms:W3CDTF">2022-06-28T08:05:40Z</dcterms:created>
  <dcterms:modified xsi:type="dcterms:W3CDTF">2024-01-09T11:14:00Z</dcterms:modified>
</cp:coreProperties>
</file>