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9" r:id="rId1"/>
    <p:sldMasterId id="2147483822" r:id="rId2"/>
  </p:sldMasterIdLst>
  <p:notesMasterIdLst>
    <p:notesMasterId r:id="rId30"/>
  </p:notesMasterIdLst>
  <p:handoutMasterIdLst>
    <p:handoutMasterId r:id="rId31"/>
  </p:handoutMasterIdLst>
  <p:sldIdLst>
    <p:sldId id="281" r:id="rId3"/>
    <p:sldId id="325" r:id="rId4"/>
    <p:sldId id="326" r:id="rId5"/>
    <p:sldId id="327" r:id="rId6"/>
    <p:sldId id="328" r:id="rId7"/>
    <p:sldId id="329" r:id="rId8"/>
    <p:sldId id="330" r:id="rId9"/>
    <p:sldId id="283" r:id="rId10"/>
    <p:sldId id="331" r:id="rId11"/>
    <p:sldId id="332" r:id="rId12"/>
    <p:sldId id="333" r:id="rId13"/>
    <p:sldId id="334" r:id="rId14"/>
    <p:sldId id="335" r:id="rId15"/>
    <p:sldId id="336" r:id="rId16"/>
    <p:sldId id="345" r:id="rId17"/>
    <p:sldId id="337" r:id="rId18"/>
    <p:sldId id="338" r:id="rId19"/>
    <p:sldId id="339" r:id="rId20"/>
    <p:sldId id="270" r:id="rId21"/>
    <p:sldId id="340" r:id="rId22"/>
    <p:sldId id="341" r:id="rId23"/>
    <p:sldId id="342" r:id="rId24"/>
    <p:sldId id="343" r:id="rId25"/>
    <p:sldId id="346" r:id="rId26"/>
    <p:sldId id="347" r:id="rId27"/>
    <p:sldId id="348" r:id="rId28"/>
    <p:sldId id="34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305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54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627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73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45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6D8-0D44-4B14-A121-E8F2BD2989FD}" type="datetime1">
              <a:rPr lang="ru-RU" smtClean="0"/>
              <a:pPr/>
              <a:t>20.04.2020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9657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90D9DB-E7D2-418E-85B6-4B13B375DAFD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0392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F3AC47-11CF-4E06-B57E-94389A8A5CCD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1502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F39FD-E05C-491D-8E39-CA4BAE6C938A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F721-3DB9-4C09-8ACC-98D2C33D5919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41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ED70-388B-4F27-B7E9-9505546E8AB4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23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3FC-70D4-4086-9A2C-4C285C311993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68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0CB4-BD69-4BC0-B9AF-6421D82DA45C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E06B-C22A-4132-AAEF-B7F5C0D70B03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3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121F9E-16E1-442C-8055-9362A95C5E15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9263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BE93-B127-4FDB-90DA-3F8C4C96566D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90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27C-3F29-4B11-9BD9-EEBCB717E4EE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31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F0B6-AE2A-4F9C-A006-232ACA8AEE08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83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27DB-884F-48A8-A8D4-CC2EF9DD2E4D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33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F7A-B565-45CA-B503-B4AC8442D8FC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15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416-93A8-41F2-8468-95FB4299A391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49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024D-F8B3-4FD1-A3DF-B8A98BE3F6B5}" type="datetime1">
              <a:rPr lang="ru-RU" smtClean="0"/>
              <a:pPr/>
              <a:t>20.04.2020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781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355DE3-E449-4007-BD97-344A8F447267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7514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2A4AB0-2FCE-4B07-9901-300C1C3955D6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4397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924931-8209-4C08-A50A-17F242F6B7F0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6455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F794-5BE5-4BBE-8668-8BDA1675AC75}" type="datetime1">
              <a:rPr lang="ru-RU" smtClean="0"/>
              <a:pPr/>
              <a:t>20.04.2020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27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471A7B-E0B9-406F-997F-EAFDA8DF26B0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8882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3423-15C5-4579-96C6-F744F1C42D71}" type="datetime1">
              <a:rPr lang="ru-RU" smtClean="0"/>
              <a:pPr/>
              <a:t>20.04.2020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Добавить нижний колонтитул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7670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490AEB-DF80-4595-8342-664EAD688DFC}" type="datetime1">
              <a:rPr lang="ru-RU" noProof="0" smtClean="0"/>
              <a:pPr rtl="0"/>
              <a:t>20.04.2020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208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651" r:id="rId12"/>
    <p:sldLayoutId id="2147483656" r:id="rId13"/>
    <p:sldLayoutId id="2147483657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83CA-7AB5-4BC2-B299-50BBB7707E66}" type="datetime1">
              <a:rPr lang="ru-RU" smtClean="0"/>
              <a:pPr/>
              <a:t>20.04.2020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Добавить нижний колонтитул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79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>
            <a:alphaModFix amt="6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27309"/>
            <a:ext cx="11553371" cy="2162633"/>
          </a:xfrm>
        </p:spPr>
        <p:txBody>
          <a:bodyPr rtlCol="0">
            <a:noAutofit/>
          </a:bodyPr>
          <a:lstStyle/>
          <a:p>
            <a:pPr algn="ctr" rtl="0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Отчет комитета культуры, молодежной политики и спорта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2757714"/>
            <a:ext cx="3810000" cy="3810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14571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3" y="7657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специалистов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ГБПОУ «Новгородский областной колледж искусств им. С. В. Рахманинова»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специалистов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Очное обучение в ГБПОУ «Новгородский областной колледж искусств им. С. В. Рахманинова»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человек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Завершили обучение и получили дипломы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9000"/>
                    </a14:imgEffect>
                    <a14:imgEffect>
                      <a14:saturation sat="66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952" y="365125"/>
            <a:ext cx="3162420" cy="21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340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C18D737-7BEA-47DA-B014-844C239A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3" y="157531"/>
            <a:ext cx="6858000" cy="76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события 2019 года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5388" y="1562285"/>
            <a:ext cx="767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687" y="962645"/>
            <a:ext cx="2029760" cy="25760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265164" y="6287835"/>
            <a:ext cx="177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41" r="22500"/>
          <a:stretch/>
        </p:blipFill>
        <p:spPr>
          <a:xfrm>
            <a:off x="2455388" y="3921499"/>
            <a:ext cx="3730975" cy="23663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416" y="6287835"/>
            <a:ext cx="28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«Престиж плюс»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388" y="962645"/>
            <a:ext cx="3471373" cy="257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056" y="962645"/>
            <a:ext cx="1964287" cy="25760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420424" y="3538737"/>
            <a:ext cx="20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Валяшка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9765" y="3538737"/>
            <a:ext cx="21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Прялочка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28079" y="3536032"/>
            <a:ext cx="201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«Тринити»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510" y="3937856"/>
            <a:ext cx="3547261" cy="23639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465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21217" y="-106093"/>
            <a:ext cx="11664828" cy="1620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Хвойнинский краеведческий музей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9"/>
          <a:stretch/>
        </p:blipFill>
        <p:spPr>
          <a:xfrm>
            <a:off x="276729" y="1175657"/>
            <a:ext cx="4341351" cy="24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6" t="14622"/>
          <a:stretch/>
        </p:blipFill>
        <p:spPr>
          <a:xfrm>
            <a:off x="4107543" y="1204686"/>
            <a:ext cx="3878396" cy="2428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379" y="1202420"/>
            <a:ext cx="3792008" cy="2844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64" y="3581893"/>
            <a:ext cx="4236848" cy="2595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2717" y="3581892"/>
            <a:ext cx="4187003" cy="2595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81" b="-22"/>
          <a:stretch/>
        </p:blipFill>
        <p:spPr>
          <a:xfrm>
            <a:off x="7875571" y="3581891"/>
            <a:ext cx="3792010" cy="258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728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2971" y="953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система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343" y="972933"/>
            <a:ext cx="3466192" cy="29464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535" y="972933"/>
            <a:ext cx="4912179" cy="3382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9"/>
          <a:stretch/>
        </p:blipFill>
        <p:spPr>
          <a:xfrm>
            <a:off x="5338535" y="3831771"/>
            <a:ext cx="4894036" cy="2684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344" y="3817663"/>
            <a:ext cx="3466192" cy="2695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0966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55979" y="0"/>
            <a:ext cx="7999421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979" y="1058018"/>
            <a:ext cx="3830522" cy="28728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501" y="1058018"/>
            <a:ext cx="4067299" cy="3050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80" r="7500"/>
          <a:stretch/>
        </p:blipFill>
        <p:spPr>
          <a:xfrm>
            <a:off x="3455979" y="3788867"/>
            <a:ext cx="3837450" cy="2567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501" y="3788867"/>
            <a:ext cx="4067299" cy="2567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449" y="1029246"/>
            <a:ext cx="2743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хоровое пение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обучающихся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0066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региональных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8457"/>
            <a:ext cx="10515600" cy="418850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финансовой и налоговой грамотности населения Новгородской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«Национальное кино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«Межкультурное взаимодействие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«Талантливая молодежь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345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16</a:t>
            </a:fld>
            <a:endParaRPr lang="ru-RU" noProof="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813" y="1292901"/>
            <a:ext cx="2783417" cy="208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848" y="1292899"/>
            <a:ext cx="3130733" cy="2087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7"/>
          <a:stretch/>
        </p:blipFill>
        <p:spPr>
          <a:xfrm>
            <a:off x="7273581" y="1292900"/>
            <a:ext cx="3270414" cy="208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831" y="3781005"/>
            <a:ext cx="3581400" cy="2386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665" y="3772927"/>
            <a:ext cx="3182225" cy="2386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9362" y="3380462"/>
            <a:ext cx="170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Уличные акции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9936" y="3392029"/>
            <a:ext cx="18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десант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8948" y="3364053"/>
            <a:ext cx="27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3592" y="6140489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6040" y="6159596"/>
            <a:ext cx="27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2963" y="6190218"/>
            <a:ext cx="27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669" y="3772927"/>
            <a:ext cx="3241126" cy="23947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815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53309" y="1161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молодёжи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047" y="1259114"/>
            <a:ext cx="3700599" cy="2466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3201" y="1259114"/>
            <a:ext cx="3700599" cy="2466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047" y="3596014"/>
            <a:ext cx="3699080" cy="24650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127" y="3672378"/>
            <a:ext cx="3615673" cy="2409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460"/>
          <a:stretch/>
        </p:blipFill>
        <p:spPr>
          <a:xfrm>
            <a:off x="812800" y="3579850"/>
            <a:ext cx="3222171" cy="2481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1259114"/>
            <a:ext cx="3226247" cy="2419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1234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006" y="147411"/>
            <a:ext cx="715194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18</a:t>
            </a:fld>
            <a:endParaRPr lang="ru-RU" noProof="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59543" y="1278839"/>
            <a:ext cx="10294257" cy="5035551"/>
            <a:chOff x="228600" y="2029199"/>
            <a:chExt cx="8679872" cy="44156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2029200"/>
              <a:ext cx="3314208" cy="220860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7044" y="2029199"/>
              <a:ext cx="3173961" cy="220860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69"/>
            <a:stretch/>
          </p:blipFill>
          <p:spPr>
            <a:xfrm>
              <a:off x="6248399" y="2029200"/>
              <a:ext cx="2660073" cy="220860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65792" y="4237809"/>
              <a:ext cx="2942680" cy="220701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63916" y="4237808"/>
              <a:ext cx="3184483" cy="220701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528" y="4237809"/>
              <a:ext cx="3121516" cy="220701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0148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C18D737-7BEA-47DA-B014-844C239A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0371"/>
            <a:ext cx="9144000" cy="7874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спортивные мероприятия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701C2FB-C886-4FEB-8D55-F79B17EBC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7"/>
          <a:stretch/>
        </p:blipFill>
        <p:spPr>
          <a:xfrm>
            <a:off x="172702" y="1200150"/>
            <a:ext cx="4180115" cy="330381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C8F38D-36BD-44A7-9307-D5DC926924AB}"/>
              </a:ext>
            </a:extLst>
          </p:cNvPr>
          <p:cNvSpPr txBox="1"/>
          <p:nvPr/>
        </p:nvSpPr>
        <p:spPr>
          <a:xfrm>
            <a:off x="172702" y="4826783"/>
            <a:ext cx="359375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Хвойнинская лыжня -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6658C9-87F3-4CE6-9C32-A7A046FE4D5F}"/>
              </a:ext>
            </a:extLst>
          </p:cNvPr>
          <p:cNvSpPr txBox="1"/>
          <p:nvPr/>
        </p:nvSpPr>
        <p:spPr>
          <a:xfrm>
            <a:off x="4299122" y="4826783"/>
            <a:ext cx="359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летнего биатлона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C26326-63FB-4CAD-8D0A-9C54F9844454}"/>
              </a:ext>
            </a:extLst>
          </p:cNvPr>
          <p:cNvSpPr txBox="1"/>
          <p:nvPr/>
        </p:nvSpPr>
        <p:spPr>
          <a:xfrm>
            <a:off x="8425542" y="4826783"/>
            <a:ext cx="359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кросс-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27A3C-AEE6-4DFC-9F0A-2451C6070C5B}"/>
              </a:ext>
            </a:extLst>
          </p:cNvPr>
          <p:cNvSpPr txBox="1"/>
          <p:nvPr/>
        </p:nvSpPr>
        <p:spPr>
          <a:xfrm>
            <a:off x="-1" y="554971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территории района проведено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28 официальных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и спортивных мероприятий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02" y="1190520"/>
            <a:ext cx="4398667" cy="329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685" y="1200151"/>
            <a:ext cx="4950434" cy="329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170" y="1195335"/>
            <a:ext cx="4957658" cy="33038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145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специалисты Комитета прошли курсы повышения квалификации: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4057" y="1988457"/>
            <a:ext cx="10145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профессиональным программам: 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в сфере культуры»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деятельность в области физической культуры и спорта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 по работе с молодежью государственной молодежной политики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квалификации: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в сфере туризма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«Делопроизводство и документооборот в учреждениях культуры Новгородской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«Меры по предупреждению и противодействию коррупции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«Охрана труда и противопожарный минимум»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8537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20</a:t>
            </a:fld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28651" y="235115"/>
            <a:ext cx="8463285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на региональном уровне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651" y="1185908"/>
            <a:ext cx="2941109" cy="22058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160" y="1185908"/>
            <a:ext cx="3172432" cy="2205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651" y="4042613"/>
            <a:ext cx="2941109" cy="1898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160" y="4058251"/>
            <a:ext cx="2509955" cy="1882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5834" y="3437756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1798" y="3424185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5230" y="5987018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29061" y="5973163"/>
            <a:ext cx="212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4" t="21111" r="20000" b="30171"/>
          <a:stretch/>
        </p:blipFill>
        <p:spPr>
          <a:xfrm>
            <a:off x="7878712" y="3733079"/>
            <a:ext cx="2265747" cy="2207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34274" y="5973163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6" t="8006" r="16310" b="5186"/>
          <a:stretch/>
        </p:blipFill>
        <p:spPr>
          <a:xfrm>
            <a:off x="8217040" y="1185908"/>
            <a:ext cx="1927419" cy="22058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50086" y="3321070"/>
            <a:ext cx="165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4706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21</a:t>
            </a:fld>
            <a:endParaRPr lang="ru-RU" noProof="0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DC18D737-7BEA-47DA-B014-844C239A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60" y="414724"/>
            <a:ext cx="6858000" cy="76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7949" y="1170395"/>
            <a:ext cx="10437222" cy="5185955"/>
            <a:chOff x="375079" y="1657580"/>
            <a:chExt cx="8387921" cy="428602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92587" y="1657580"/>
              <a:ext cx="8370413" cy="2343150"/>
              <a:chOff x="392587" y="1657580"/>
              <a:chExt cx="8370413" cy="234315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000" t="30001" r="17500" b="11110"/>
              <a:stretch/>
            </p:blipFill>
            <p:spPr>
              <a:xfrm>
                <a:off x="2489858" y="1657580"/>
                <a:ext cx="3397885" cy="2069976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657580"/>
                <a:ext cx="3124200" cy="2343150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2587" y="1664507"/>
                <a:ext cx="2540000" cy="1905000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12" t="6667" b="30000"/>
            <a:stretch/>
          </p:blipFill>
          <p:spPr>
            <a:xfrm>
              <a:off x="375079" y="3576434"/>
              <a:ext cx="2557508" cy="236716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32587" y="3555652"/>
              <a:ext cx="3183932" cy="238794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803"/>
            <a:stretch/>
          </p:blipFill>
          <p:spPr>
            <a:xfrm>
              <a:off x="6047048" y="3958969"/>
              <a:ext cx="2715952" cy="19846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7913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22</a:t>
            </a:fld>
            <a:endParaRPr lang="ru-RU" noProof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4735" y="358853"/>
            <a:ext cx="982326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в спорте» и «Активное долголетие»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54735" y="1501853"/>
            <a:ext cx="9823268" cy="4819489"/>
            <a:chOff x="335684" y="2200172"/>
            <a:chExt cx="8481367" cy="417546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684" y="2215758"/>
              <a:ext cx="3343658" cy="188080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684" y="4096567"/>
              <a:ext cx="3245716" cy="227907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1400" y="2200172"/>
              <a:ext cx="2845702" cy="189639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86" t="20339" r="7499" b="2971"/>
            <a:stretch/>
          </p:blipFill>
          <p:spPr>
            <a:xfrm>
              <a:off x="3574473" y="4096566"/>
              <a:ext cx="3352800" cy="227907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1485"/>
            <a:stretch/>
          </p:blipFill>
          <p:spPr>
            <a:xfrm>
              <a:off x="6889461" y="3682831"/>
              <a:ext cx="1927590" cy="269280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393" r="27602"/>
            <a:stretch/>
          </p:blipFill>
          <p:spPr>
            <a:xfrm>
              <a:off x="7653269" y="2200172"/>
              <a:ext cx="1163782" cy="189729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761" r="16241"/>
            <a:stretch/>
          </p:blipFill>
          <p:spPr>
            <a:xfrm>
              <a:off x="6295804" y="2200172"/>
              <a:ext cx="1415906" cy="189639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5114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23</a:t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435" y="-210911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09486" y="725714"/>
            <a:ext cx="9173028" cy="5630636"/>
            <a:chOff x="306552" y="1632742"/>
            <a:chExt cx="8052604" cy="495757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6552" y="1632742"/>
              <a:ext cx="4546261" cy="255727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57716" y="1632742"/>
              <a:ext cx="3901440" cy="255727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2936"/>
            <a:stretch/>
          </p:blipFill>
          <p:spPr>
            <a:xfrm>
              <a:off x="306552" y="4191000"/>
              <a:ext cx="4151164" cy="239931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4018" y="4191174"/>
              <a:ext cx="4265138" cy="23991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06468" y="98979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03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«Страна уходящих озёр»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317" y="1336678"/>
            <a:ext cx="7841366" cy="49128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24</a:t>
            </a:fld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458" y="2265477"/>
            <a:ext cx="4073676" cy="305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55595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614" y="450850"/>
            <a:ext cx="5710386" cy="59912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25</a:t>
            </a:fld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9" r="7556"/>
          <a:stretch/>
        </p:blipFill>
        <p:spPr>
          <a:xfrm>
            <a:off x="429157" y="450850"/>
            <a:ext cx="6052457" cy="590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6571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3812"/>
            <a:ext cx="10515600" cy="5202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задачами, стоящими перед комитетом культуры, молодежной политики и спорта, на 2020 год являются: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приоритетных национальных, региональных и муниципальных проектов во отраслях деятельности, достижения установленных показателей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централизованной бухгалтерии: переход на работу по столам, в целях эффективного расходования средств перевод закупок в конкурентные способы определения поставщика, а для закупок малого объема с использованием портала поставщиков.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муниципального штаба Волонтеров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материально-технической базы и ремонта подведомственных учреждений, в том числе через участие в национальном проекте  «Культура» и «Комплексное развитие сельских территорий»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26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428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28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930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конкурсов среди органов местного самоуправления по итогам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599" y="1915885"/>
            <a:ext cx="3187840" cy="438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2216" y="1911013"/>
            <a:ext cx="3191379" cy="439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7898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86" b="31048"/>
          <a:stretch/>
        </p:blipFill>
        <p:spPr>
          <a:xfrm>
            <a:off x="3177354" y="1263486"/>
            <a:ext cx="6176926" cy="417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6" t="14612" r="5405"/>
          <a:stretch/>
        </p:blipFill>
        <p:spPr>
          <a:xfrm>
            <a:off x="7381875" y="3545595"/>
            <a:ext cx="3605176" cy="261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65" y="483326"/>
            <a:ext cx="3514090" cy="263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210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365125"/>
            <a:ext cx="9681754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династия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086" y="1690688"/>
            <a:ext cx="6051201" cy="403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287" y="739766"/>
            <a:ext cx="3322320" cy="498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78924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084"/>
            <a:ext cx="10515600" cy="91494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3" t="15880" r="12997" b="7263"/>
          <a:stretch/>
        </p:blipFill>
        <p:spPr>
          <a:xfrm>
            <a:off x="1277822" y="2913162"/>
            <a:ext cx="4927035" cy="2831446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224" y="2593193"/>
            <a:ext cx="3151415" cy="31514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433" y="895928"/>
            <a:ext cx="6117499" cy="15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12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93">
            <a:extLst>
              <a:ext uri="{FF2B5EF4-FFF2-40B4-BE49-F238E27FC236}">
                <a16:creationId xmlns:a16="http://schemas.microsoft.com/office/drawing/2014/main" xmlns="" id="{A369EDA3-2B72-4C74-B7BB-8DC8134A4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669719"/>
              </p:ext>
            </p:extLst>
          </p:nvPr>
        </p:nvGraphicFramePr>
        <p:xfrm>
          <a:off x="413657" y="2108113"/>
          <a:ext cx="2438400" cy="439425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Библиотеки -16 сетевых единиц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0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Музеи – 1 (юр. лицо)</a:t>
                      </a: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89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Культурно-досуговые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сетевых единиц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89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 искусств – 1 (юр. лицо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1 филиал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48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молодежной политики и спорта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(юр. лицо)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448727"/>
                  </a:ext>
                </a:extLst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6" b="2819"/>
          <a:stretch/>
        </p:blipFill>
        <p:spPr>
          <a:xfrm>
            <a:off x="3070859" y="1365387"/>
            <a:ext cx="6096000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2387"/>
            <a:ext cx="109728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93">
            <a:extLst>
              <a:ext uri="{FF2B5EF4-FFF2-40B4-BE49-F238E27FC236}">
                <a16:creationId xmlns:a16="http://schemas.microsoft.com/office/drawing/2014/main" xmlns="" id="{A369EDA3-2B72-4C74-B7BB-8DC8134A4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5270162"/>
              </p:ext>
            </p:extLst>
          </p:nvPr>
        </p:nvGraphicFramePr>
        <p:xfrm>
          <a:off x="9385662" y="2108113"/>
          <a:ext cx="2438400" cy="3286847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– 120 чел.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9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– 15 чел.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3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Инструкторы по физической культуре и специалисты по молодежной политике – 13 чел.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430" marR="76430" marT="38212" marB="382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794" y="3735977"/>
            <a:ext cx="285206" cy="2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C18D737-7BEA-47DA-B014-844C239A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23" y="148836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C8F38D-36BD-44A7-9307-D5DC926924AB}"/>
              </a:ext>
            </a:extLst>
          </p:cNvPr>
          <p:cNvSpPr txBox="1"/>
          <p:nvPr/>
        </p:nvSpPr>
        <p:spPr>
          <a:xfrm>
            <a:off x="411008" y="5503384"/>
            <a:ext cx="359375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6658C9-87F3-4CE6-9C32-A7A046FE4D5F}"/>
              </a:ext>
            </a:extLst>
          </p:cNvPr>
          <p:cNvSpPr txBox="1"/>
          <p:nvPr/>
        </p:nvSpPr>
        <p:spPr>
          <a:xfrm>
            <a:off x="4497537" y="5472195"/>
            <a:ext cx="359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 искусств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C26326-63FB-4CAD-8D0A-9C54F9844454}"/>
              </a:ext>
            </a:extLst>
          </p:cNvPr>
          <p:cNvSpPr txBox="1"/>
          <p:nvPr/>
        </p:nvSpPr>
        <p:spPr>
          <a:xfrm>
            <a:off x="8389514" y="5515244"/>
            <a:ext cx="359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27A3C-AEE6-4DFC-9F0A-2451C6070C5B}"/>
              </a:ext>
            </a:extLst>
          </p:cNvPr>
          <p:cNvSpPr txBox="1"/>
          <p:nvPr/>
        </p:nvSpPr>
        <p:spPr>
          <a:xfrm>
            <a:off x="0" y="59153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территории района проведено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6832 мероприятия, работает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 клубных формирований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занимаются 2618 человек.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08" y="936236"/>
            <a:ext cx="3462812" cy="232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08" y="3248900"/>
            <a:ext cx="3473243" cy="233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1913" y="3288694"/>
            <a:ext cx="3308956" cy="222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1913" y="965611"/>
            <a:ext cx="3308956" cy="222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053" y="3193704"/>
            <a:ext cx="3441665" cy="230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975" y="932430"/>
            <a:ext cx="3451783" cy="231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52322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C8F38D-36BD-44A7-9307-D5DC926924AB}"/>
              </a:ext>
            </a:extLst>
          </p:cNvPr>
          <p:cNvSpPr txBox="1"/>
          <p:nvPr/>
        </p:nvSpPr>
        <p:spPr>
          <a:xfrm>
            <a:off x="1991544" y="2478647"/>
            <a:ext cx="810208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2400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" t="-2632" r="44" b="28948"/>
          <a:stretch/>
        </p:blipFill>
        <p:spPr bwMode="auto">
          <a:xfrm>
            <a:off x="8012637" y="3823112"/>
            <a:ext cx="2269348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947" y="1856372"/>
            <a:ext cx="2362199" cy="2088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67806" y="6169580"/>
            <a:ext cx="388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 п. Хвойная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1448" y="3945260"/>
            <a:ext cx="218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СДК с. Анциферово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7462" y="450056"/>
            <a:ext cx="8295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ремонты и укрепление материально-технической базы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344" y="1818775"/>
            <a:ext cx="2908950" cy="200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506" y="1858496"/>
            <a:ext cx="1440756" cy="197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869" y="1874892"/>
            <a:ext cx="1437700" cy="19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344" y="3945261"/>
            <a:ext cx="2881451" cy="174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507" y="4023692"/>
            <a:ext cx="3355367" cy="216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154066" y="5768921"/>
            <a:ext cx="209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СДК с. Песь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25" name="TextBox 24"/>
          <p:cNvSpPr txBox="1"/>
          <p:nvPr/>
        </p:nvSpPr>
        <p:spPr>
          <a:xfrm>
            <a:off x="174171" y="103515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5818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584</Words>
  <Application>Microsoft Office PowerPoint</Application>
  <PresentationFormat>Произвольный</PresentationFormat>
  <Paragraphs>154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Office Theme</vt:lpstr>
      <vt:lpstr>Отчет комитета культуры, молодежной политики и спорта за 2019 год</vt:lpstr>
      <vt:lpstr>В 2019 году специалисты Комитета прошли курсы повышения квалификации: </vt:lpstr>
      <vt:lpstr>Итоги областных конкурсов среди органов местного самоуправления по итогам работы  за 2018 год</vt:lpstr>
      <vt:lpstr>Слайд 4</vt:lpstr>
      <vt:lpstr>Семейная династия</vt:lpstr>
      <vt:lpstr>Оптимизации расходов бюджета  </vt:lpstr>
      <vt:lpstr>Подведомственные учреждения</vt:lpstr>
      <vt:lpstr>Традиционные мероприятия </vt:lpstr>
      <vt:lpstr>Слайд 9</vt:lpstr>
      <vt:lpstr>Повышение квалификации</vt:lpstr>
      <vt:lpstr>Значимые события 2019 года</vt:lpstr>
      <vt:lpstr>Слайд 12</vt:lpstr>
      <vt:lpstr>Библиотечная система</vt:lpstr>
      <vt:lpstr>Детская школа искусств</vt:lpstr>
      <vt:lpstr>Реализация приоритетных региональных проектов</vt:lpstr>
      <vt:lpstr>Молодёжная политика</vt:lpstr>
      <vt:lpstr>Слайд 17</vt:lpstr>
      <vt:lpstr>Физическая культура и спорт</vt:lpstr>
      <vt:lpstr>Традиционные спортивные мероприятия</vt:lpstr>
      <vt:lpstr>Победы на региональном уровне</vt:lpstr>
      <vt:lpstr>«Готов к труду и обороне»</vt:lpstr>
      <vt:lpstr>Реализация региональных проектов «Будь в спорте» и «Активное долголетие»</vt:lpstr>
      <vt:lpstr>Туризм </vt:lpstr>
      <vt:lpstr>«Страна уходящих озёр»</vt:lpstr>
      <vt:lpstr>Слайд 25</vt:lpstr>
      <vt:lpstr>Проблемы и задачи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и спорт</dc:title>
  <dc:creator>Дмитрий Петров</dc:creator>
  <cp:lastModifiedBy>user</cp:lastModifiedBy>
  <cp:revision>100</cp:revision>
  <dcterms:created xsi:type="dcterms:W3CDTF">2018-02-14T09:27:22Z</dcterms:created>
  <dcterms:modified xsi:type="dcterms:W3CDTF">2020-04-20T16:50:28Z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