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305" r:id="rId2"/>
  </p:sldIdLst>
  <p:sldSz cx="6858000" cy="9906000" type="A4"/>
  <p:notesSz cx="6858000" cy="9947275"/>
  <p:defaultTextStyle>
    <a:defPPr>
      <a:defRPr lang="ru-RU"/>
    </a:defPPr>
    <a:lvl1pPr marL="0" algn="l" defTabSz="7533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76687" algn="l" defTabSz="7533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53374" algn="l" defTabSz="7533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30061" algn="l" defTabSz="7533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06748" algn="l" defTabSz="7533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883435" algn="l" defTabSz="7533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60122" algn="l" defTabSz="7533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36810" algn="l" defTabSz="7533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13497" algn="l" defTabSz="7533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629" userDrawn="1">
          <p15:clr>
            <a:srgbClr val="A4A3A4"/>
          </p15:clr>
        </p15:guide>
        <p15:guide id="2" pos="3421" userDrawn="1">
          <p15:clr>
            <a:srgbClr val="A4A3A4"/>
          </p15:clr>
        </p15:guide>
        <p15:guide id="3" pos="27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7" autoAdjust="0"/>
    <p:restoredTop sz="86323" autoAdjust="0"/>
  </p:normalViewPr>
  <p:slideViewPr>
    <p:cSldViewPr snapToGrid="0">
      <p:cViewPr>
        <p:scale>
          <a:sx n="84" d="100"/>
          <a:sy n="84" d="100"/>
        </p:scale>
        <p:origin x="-1596" y="-78"/>
      </p:cViewPr>
      <p:guideLst>
        <p:guide orient="horz" pos="3120"/>
        <p:guide pos="2658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547" cy="497364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1"/>
            <a:ext cx="2972547" cy="497364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r">
              <a:defRPr sz="1200"/>
            </a:lvl1pPr>
          </a:lstStyle>
          <a:p>
            <a:fld id="{7598B75D-7262-4627-9E68-FF9BC0D1FEC2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38363" y="746125"/>
            <a:ext cx="25812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2" tIns="46081" rIns="92162" bIns="4608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5756"/>
            <a:ext cx="5487041" cy="4476273"/>
          </a:xfrm>
          <a:prstGeom prst="rect">
            <a:avLst/>
          </a:prstGeom>
        </p:spPr>
        <p:txBody>
          <a:bodyPr vert="horz" lIns="92162" tIns="46081" rIns="92162" bIns="4608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313"/>
            <a:ext cx="2972547" cy="497364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8313"/>
            <a:ext cx="2972547" cy="497364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r">
              <a:defRPr sz="1200"/>
            </a:lvl1pPr>
          </a:lstStyle>
          <a:p>
            <a:fld id="{1A9341BD-7DFD-47E6-832A-C48B8B2E7F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77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533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76687" algn="l" defTabSz="7533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53374" algn="l" defTabSz="7533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30061" algn="l" defTabSz="7533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06748" algn="l" defTabSz="7533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83435" algn="l" defTabSz="7533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60122" algn="l" defTabSz="7533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36810" algn="l" defTabSz="7533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13497" algn="l" defTabSz="7533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337" tIns="37669" rIns="75337" bIns="37669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50" y="7733501"/>
            <a:ext cx="6542532" cy="1923394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2311400"/>
            <a:ext cx="5829300" cy="2571267"/>
          </a:xfrm>
        </p:spPr>
        <p:txBody>
          <a:bodyPr anchor="b">
            <a:norm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36446"/>
            <a:ext cx="4800600" cy="212795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FFFFFF"/>
                </a:solidFill>
              </a:defRPr>
            </a:lvl1pPr>
            <a:lvl2pPr marL="376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3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0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06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3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0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3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134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337" tIns="37669" rIns="75337" bIns="37669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50" y="1031609"/>
            <a:ext cx="6542532" cy="1923394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91268"/>
            <a:ext cx="1543050" cy="6481704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91267"/>
            <a:ext cx="4514850" cy="648170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68417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337" tIns="37669" rIns="75337" bIns="37669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6071856"/>
            <a:ext cx="2157322" cy="103137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75337" tIns="37669" rIns="75337" bIns="37669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1" y="5886530"/>
            <a:ext cx="4158386" cy="122797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75337" tIns="37669" rIns="75337" bIns="37669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904257"/>
            <a:ext cx="4100985" cy="111839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75337" tIns="37669" rIns="75337" bIns="37669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884919"/>
            <a:ext cx="2481000" cy="94112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75337" tIns="37669" rIns="75337" bIns="37669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50" y="5862357"/>
            <a:ext cx="6542532" cy="1920929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75337" tIns="37669" rIns="75337" bIns="37669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5" y="3558476"/>
            <a:ext cx="5829300" cy="2201333"/>
          </a:xfrm>
        </p:spPr>
        <p:txBody>
          <a:bodyPr anchor="t">
            <a:normAutofit/>
          </a:bodyPr>
          <a:lstStyle>
            <a:lvl1pPr algn="ctr">
              <a:defRPr sz="36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2076315"/>
            <a:ext cx="4813300" cy="1357490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>
                <a:solidFill>
                  <a:srgbClr val="FFFFFF"/>
                </a:solidFill>
              </a:defRPr>
            </a:lvl1pPr>
            <a:lvl2pPr marL="3766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5337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300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067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8834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6012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368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134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2" y="3869945"/>
            <a:ext cx="2866644" cy="49794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869945"/>
            <a:ext cx="2866644" cy="49794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868388"/>
            <a:ext cx="2866644" cy="924100"/>
          </a:xfrm>
        </p:spPr>
        <p:txBody>
          <a:bodyPr anchor="ctr"/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376687" indent="0">
              <a:buNone/>
              <a:defRPr sz="1600" b="1"/>
            </a:lvl2pPr>
            <a:lvl3pPr marL="753374" indent="0">
              <a:buNone/>
              <a:defRPr sz="1500" b="1"/>
            </a:lvl3pPr>
            <a:lvl4pPr marL="1130061" indent="0">
              <a:buNone/>
              <a:defRPr sz="1300" b="1"/>
            </a:lvl4pPr>
            <a:lvl5pPr marL="1506748" indent="0">
              <a:buNone/>
              <a:defRPr sz="1300" b="1"/>
            </a:lvl5pPr>
            <a:lvl6pPr marL="1883435" indent="0">
              <a:buNone/>
              <a:defRPr sz="1300" b="1"/>
            </a:lvl6pPr>
            <a:lvl7pPr marL="2260122" indent="0">
              <a:buNone/>
              <a:defRPr sz="1300" b="1"/>
            </a:lvl7pPr>
            <a:lvl8pPr marL="2636810" indent="0">
              <a:buNone/>
              <a:defRPr sz="1300" b="1"/>
            </a:lvl8pPr>
            <a:lvl9pPr marL="3013497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99" y="4953001"/>
            <a:ext cx="2865041" cy="3895902"/>
          </a:xfrm>
        </p:spPr>
        <p:txBody>
          <a:bodyPr/>
          <a:lstStyle>
            <a:lvl1pPr>
              <a:defRPr sz="16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868386"/>
            <a:ext cx="2866644" cy="924100"/>
          </a:xfrm>
        </p:spPr>
        <p:txBody>
          <a:bodyPr anchor="ctr"/>
          <a:lstStyle>
            <a:lvl1pPr marL="0" indent="0" algn="ctr">
              <a:buNone/>
              <a:defRPr sz="2000" b="0" i="0">
                <a:solidFill>
                  <a:schemeClr val="tx2"/>
                </a:solidFill>
                <a:latin typeface="+mj-lt"/>
              </a:defRPr>
            </a:lvl1pPr>
            <a:lvl2pPr marL="376687" indent="0">
              <a:buNone/>
              <a:defRPr sz="1600" b="1"/>
            </a:lvl2pPr>
            <a:lvl3pPr marL="753374" indent="0">
              <a:buNone/>
              <a:defRPr sz="1500" b="1"/>
            </a:lvl3pPr>
            <a:lvl4pPr marL="1130061" indent="0">
              <a:buNone/>
              <a:defRPr sz="1300" b="1"/>
            </a:lvl4pPr>
            <a:lvl5pPr marL="1506748" indent="0">
              <a:buNone/>
              <a:defRPr sz="1300" b="1"/>
            </a:lvl5pPr>
            <a:lvl6pPr marL="1883435" indent="0">
              <a:buNone/>
              <a:defRPr sz="1300" b="1"/>
            </a:lvl6pPr>
            <a:lvl7pPr marL="2260122" indent="0">
              <a:buNone/>
              <a:defRPr sz="1300" b="1"/>
            </a:lvl7pPr>
            <a:lvl8pPr marL="2636810" indent="0">
              <a:buNone/>
              <a:defRPr sz="1300" b="1"/>
            </a:lvl8pPr>
            <a:lvl9pPr marL="3013497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953001"/>
            <a:ext cx="2866644" cy="3895902"/>
          </a:xfrm>
        </p:spPr>
        <p:txBody>
          <a:bodyPr/>
          <a:lstStyle>
            <a:lvl1pPr>
              <a:defRPr sz="16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337" tIns="37669" rIns="75337" bIns="37669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50" y="1031610"/>
            <a:ext cx="6542532" cy="1920929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337" tIns="37669" rIns="75337" bIns="37669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73135"/>
            <a:ext cx="2514600" cy="275166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494"/>
              </a:spcAft>
              <a:buNone/>
              <a:defRPr sz="1500">
                <a:solidFill>
                  <a:schemeClr val="tx2"/>
                </a:solidFill>
              </a:defRPr>
            </a:lvl1pPr>
            <a:lvl2pPr marL="376687" indent="0">
              <a:buNone/>
              <a:defRPr sz="1000"/>
            </a:lvl2pPr>
            <a:lvl3pPr marL="753374" indent="0">
              <a:buNone/>
              <a:defRPr sz="800"/>
            </a:lvl3pPr>
            <a:lvl4pPr marL="1130061" indent="0">
              <a:buNone/>
              <a:defRPr sz="700"/>
            </a:lvl4pPr>
            <a:lvl5pPr marL="1506748" indent="0">
              <a:buNone/>
              <a:defRPr sz="700"/>
            </a:lvl5pPr>
            <a:lvl6pPr marL="1883435" indent="0">
              <a:buNone/>
              <a:defRPr sz="700"/>
            </a:lvl6pPr>
            <a:lvl7pPr marL="2260122" indent="0">
              <a:buNone/>
              <a:defRPr sz="700"/>
            </a:lvl7pPr>
            <a:lvl8pPr marL="2636810" indent="0">
              <a:buNone/>
              <a:defRPr sz="700"/>
            </a:lvl8pPr>
            <a:lvl9pPr marL="3013497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50" y="1031609"/>
            <a:ext cx="6542532" cy="1923394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302001"/>
            <a:ext cx="2514600" cy="1809496"/>
          </a:xfrm>
        </p:spPr>
        <p:txBody>
          <a:bodyPr anchor="b">
            <a:noAutofit/>
          </a:bodyPr>
          <a:lstStyle>
            <a:lvl1pPr algn="l">
              <a:defRPr sz="26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1" y="2641600"/>
            <a:ext cx="2928057" cy="5503333"/>
          </a:xfrm>
        </p:spPr>
        <p:txBody>
          <a:bodyPr anchor="ctr"/>
          <a:lstStyle>
            <a:lvl1pPr>
              <a:buClr>
                <a:schemeClr val="bg1"/>
              </a:buClr>
              <a:defRPr sz="18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5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3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3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337" tIns="37669" rIns="75337" bIns="37669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50" y="7733501"/>
            <a:ext cx="6542532" cy="1923394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89185"/>
            <a:ext cx="2859483" cy="3509905"/>
          </a:xfrm>
        </p:spPr>
        <p:txBody>
          <a:bodyPr anchor="b">
            <a:normAutofit/>
          </a:bodyPr>
          <a:lstStyle>
            <a:lvl1pPr algn="l">
              <a:defRPr sz="23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4023549"/>
            <a:ext cx="2863850" cy="3497674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376687" indent="0">
              <a:buNone/>
              <a:defRPr sz="1000"/>
            </a:lvl2pPr>
            <a:lvl3pPr marL="753374" indent="0">
              <a:buNone/>
              <a:defRPr sz="800"/>
            </a:lvl3pPr>
            <a:lvl4pPr marL="1130061" indent="0">
              <a:buNone/>
              <a:defRPr sz="700"/>
            </a:lvl4pPr>
            <a:lvl5pPr marL="1506748" indent="0">
              <a:buNone/>
              <a:defRPr sz="700"/>
            </a:lvl5pPr>
            <a:lvl6pPr marL="1883435" indent="0">
              <a:buNone/>
              <a:defRPr sz="700"/>
            </a:lvl6pPr>
            <a:lvl7pPr marL="2260122" indent="0">
              <a:buNone/>
              <a:defRPr sz="700"/>
            </a:lvl7pPr>
            <a:lvl8pPr marL="2636810" indent="0">
              <a:buNone/>
              <a:defRPr sz="700"/>
            </a:lvl8pPr>
            <a:lvl9pPr marL="3013497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1" y="1981200"/>
            <a:ext cx="2674620" cy="4226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2600">
                <a:solidFill>
                  <a:schemeClr val="bg1"/>
                </a:solidFill>
              </a:defRPr>
            </a:lvl1pPr>
            <a:lvl2pPr marL="376687" indent="0">
              <a:buNone/>
              <a:defRPr sz="2300"/>
            </a:lvl2pPr>
            <a:lvl3pPr marL="753374" indent="0">
              <a:buNone/>
              <a:defRPr sz="2000"/>
            </a:lvl3pPr>
            <a:lvl4pPr marL="1130061" indent="0">
              <a:buNone/>
              <a:defRPr sz="1600"/>
            </a:lvl4pPr>
            <a:lvl5pPr marL="1506748" indent="0">
              <a:buNone/>
              <a:defRPr sz="1600"/>
            </a:lvl5pPr>
            <a:lvl6pPr marL="1883435" indent="0">
              <a:buNone/>
              <a:defRPr sz="1600"/>
            </a:lvl6pPr>
            <a:lvl7pPr marL="2260122" indent="0">
              <a:buNone/>
              <a:defRPr sz="1600"/>
            </a:lvl7pPr>
            <a:lvl8pPr marL="2636810" indent="0">
              <a:buNone/>
              <a:defRPr sz="1600"/>
            </a:lvl8pPr>
            <a:lvl9pPr marL="3013497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35661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337" tIns="37669" rIns="75337" bIns="37669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50" y="2425842"/>
            <a:ext cx="6542532" cy="1920929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88696"/>
            <a:ext cx="6172200" cy="1809496"/>
          </a:xfrm>
          <a:prstGeom prst="rect">
            <a:avLst/>
          </a:prstGeom>
        </p:spPr>
        <p:txBody>
          <a:bodyPr vert="horz" lIns="75337" tIns="37669" rIns="75337" bIns="37669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9028016"/>
            <a:ext cx="2840018" cy="527403"/>
          </a:xfrm>
          <a:prstGeom prst="rect">
            <a:avLst/>
          </a:prstGeom>
        </p:spPr>
        <p:txBody>
          <a:bodyPr vert="horz" lIns="75337" tIns="37669" rIns="75337" bIns="37669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9028016"/>
            <a:ext cx="2840019" cy="527403"/>
          </a:xfrm>
          <a:prstGeom prst="rect">
            <a:avLst/>
          </a:prstGeom>
        </p:spPr>
        <p:txBody>
          <a:bodyPr vert="horz" lIns="75337" tIns="37669" rIns="75337" bIns="37669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9028014"/>
            <a:ext cx="871370" cy="527403"/>
          </a:xfrm>
          <a:prstGeom prst="rect">
            <a:avLst/>
          </a:prstGeom>
        </p:spPr>
        <p:txBody>
          <a:bodyPr vert="horz" lIns="75337" tIns="37669" rIns="75337" bIns="37669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864564"/>
            <a:ext cx="5556250" cy="4984338"/>
          </a:xfrm>
          <a:prstGeom prst="rect">
            <a:avLst/>
          </a:prstGeom>
        </p:spPr>
        <p:txBody>
          <a:bodyPr vert="horz" lIns="75337" tIns="37669" rIns="75337" bIns="3766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753374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6012" indent="-226012" algn="l" defTabSz="75337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74783" indent="-226012" algn="l" defTabSz="75337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704981" indent="-188344" algn="l" defTabSz="75337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41718" indent="-188344" algn="l" defTabSz="75337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205399" indent="-188344" algn="l" defTabSz="75337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300" kern="1200">
          <a:solidFill>
            <a:schemeClr val="tx2"/>
          </a:solidFill>
          <a:latin typeface="+mn-lt"/>
          <a:ea typeface="+mn-ea"/>
          <a:cs typeface="+mn-cs"/>
        </a:defRPr>
      </a:lvl5pPr>
      <a:lvl6pPr marL="1469080" indent="-188344" algn="l" defTabSz="753374" rtl="0" eaLnBrk="1" latinLnBrk="0" hangingPunct="1">
        <a:spcBef>
          <a:spcPts val="316"/>
        </a:spcBef>
        <a:buClr>
          <a:schemeClr val="accent1"/>
        </a:buClr>
        <a:buFont typeface="Symbol" pitchFamily="18" charset="2"/>
        <a:buChar char="*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732761" indent="-188344" algn="l" defTabSz="753374" rtl="0" eaLnBrk="1" latinLnBrk="0" hangingPunct="1">
        <a:spcBef>
          <a:spcPts val="316"/>
        </a:spcBef>
        <a:buClr>
          <a:schemeClr val="accent1"/>
        </a:buClr>
        <a:buFont typeface="Symbol" pitchFamily="18" charset="2"/>
        <a:buChar char="*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996442" indent="-188344" algn="l" defTabSz="753374" rtl="0" eaLnBrk="1" latinLnBrk="0" hangingPunct="1">
        <a:spcBef>
          <a:spcPts val="316"/>
        </a:spcBef>
        <a:buClr>
          <a:schemeClr val="accent1"/>
        </a:buClr>
        <a:buFont typeface="Symbol" pitchFamily="18" charset="2"/>
        <a:buChar char="*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260122" indent="-188344" algn="l" defTabSz="753374" rtl="0" eaLnBrk="1" latinLnBrk="0" hangingPunct="1">
        <a:spcBef>
          <a:spcPts val="316"/>
        </a:spcBef>
        <a:buClr>
          <a:schemeClr val="accent1"/>
        </a:buClr>
        <a:buFont typeface="Symbol" pitchFamily="18" charset="2"/>
        <a:buChar char="*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337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6687" algn="l" defTabSz="75337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3374" algn="l" defTabSz="75337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30061" algn="l" defTabSz="75337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06748" algn="l" defTabSz="75337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3435" algn="l" defTabSz="75337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60122" algn="l" defTabSz="75337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36810" algn="l" defTabSz="75337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13497" algn="l" defTabSz="75337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124888" y="2108548"/>
            <a:ext cx="3229389" cy="7079805"/>
          </a:xfrm>
          <a:prstGeom prst="roundRect">
            <a:avLst>
              <a:gd name="adj" fmla="val 1817"/>
            </a:avLst>
          </a:prstGeom>
          <a:solidFill>
            <a:schemeClr val="bg2">
              <a:lumMod val="9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337" tIns="37669" rIns="75337" bIns="37669" rtlCol="0" anchor="ctr"/>
          <a:lstStyle/>
          <a:p>
            <a:pPr algn="ctr"/>
            <a:endParaRPr lang="ru-RU" sz="13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15008" y="2108548"/>
            <a:ext cx="3173466" cy="7079805"/>
          </a:xfrm>
          <a:prstGeom prst="roundRect">
            <a:avLst>
              <a:gd name="adj" fmla="val 1817"/>
            </a:avLst>
          </a:prstGeom>
          <a:solidFill>
            <a:schemeClr val="bg2">
              <a:lumMod val="9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337" tIns="37669" rIns="75337" bIns="37669" rtlCol="0" anchor="ctr"/>
          <a:lstStyle/>
          <a:p>
            <a:pPr algn="ctr"/>
            <a:endParaRPr lang="ru-RU" sz="1300" dirty="0"/>
          </a:p>
        </p:txBody>
      </p:sp>
      <p:sp>
        <p:nvSpPr>
          <p:cNvPr id="20" name="TextBox 19"/>
          <p:cNvSpPr txBox="1"/>
          <p:nvPr/>
        </p:nvSpPr>
        <p:spPr>
          <a:xfrm>
            <a:off x="798820" y="2188596"/>
            <a:ext cx="2291366" cy="542521"/>
          </a:xfrm>
          <a:prstGeom prst="rect">
            <a:avLst/>
          </a:prstGeom>
          <a:noFill/>
        </p:spPr>
        <p:txBody>
          <a:bodyPr wrap="square" lIns="75337" tIns="37669" rIns="75337" bIns="37669" rtlCol="0">
            <a:spAutoFit/>
          </a:bodyPr>
          <a:lstStyle/>
          <a:p>
            <a:pPr algn="ctr">
              <a:lnSpc>
                <a:spcPts val="1172"/>
              </a:lnSpc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Документы, предоставляемые заявителем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19220" y="2188596"/>
            <a:ext cx="2938547" cy="542521"/>
          </a:xfrm>
          <a:prstGeom prst="rect">
            <a:avLst/>
          </a:prstGeom>
          <a:noFill/>
        </p:spPr>
        <p:txBody>
          <a:bodyPr wrap="square" lIns="75337" tIns="37669" rIns="75337" bIns="37669" rtlCol="0">
            <a:spAutoFit/>
          </a:bodyPr>
          <a:lstStyle/>
          <a:p>
            <a:pPr algn="ctr">
              <a:lnSpc>
                <a:spcPts val="1172"/>
              </a:lnSpc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Документы, получаемые органом исполнительной власти в порядке межведомственного взаимодействия</a:t>
            </a:r>
          </a:p>
        </p:txBody>
      </p:sp>
      <p:pic>
        <p:nvPicPr>
          <p:cNvPr id="1029" name="Picture 5" descr="C:\Users\Kazakov\Desktop\Новая папка\КОМСОМОЛЬСК\Таблица для Пепеляева К.Ю\заявитель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67" y="2157952"/>
            <a:ext cx="366338" cy="497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6" descr="C:\Users\Kazakov\Desktop\Новая папка\КОМСОМОЛЬСК\Таблица для Пепеляева К.Ю\чиновник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606" y="2157951"/>
            <a:ext cx="361561" cy="491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126903" y="2647225"/>
            <a:ext cx="3227373" cy="6193133"/>
          </a:xfrm>
          <a:prstGeom prst="rect">
            <a:avLst/>
          </a:prstGeom>
          <a:noFill/>
        </p:spPr>
        <p:txBody>
          <a:bodyPr wrap="square" lIns="75337" tIns="37669" rIns="75337" bIns="37669" rtlCol="0">
            <a:spAutoFit/>
          </a:bodyPr>
          <a:lstStyle/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Письменное заявление </a:t>
            </a:r>
          </a:p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Правоустанавливающие документы на земельный участок, (если указанные документы отсутствуют в ЕГРН)</a:t>
            </a:r>
          </a:p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Акт приемки объекта капитального строительства, (в случае осуществления строительства, реконструкции на основании договора строительного подряда)</a:t>
            </a:r>
          </a:p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Документ, подтверждающий соответствие построенного, реконструированного объекта капитального строительства требованиям технических регламентов и подписанный лицом, осуществляющим строительство</a:t>
            </a:r>
          </a:p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Документ, подтверждающий соответствие параметров построенного, реконструированного объекта капитального строительства проектной документации, в том числе требованиям энергетической эффективности и требованиям оснащенности объекта капитального строительства приборами учета используемых энергетических ресурсов, и подписанный лицом, осуществляющим строительство</a:t>
            </a:r>
          </a:p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Документы, подтверждающие соответствие построенного, реконструированного объекта капитального строительства техническим условиям и подписанные представителями организаций, осуществляющих эксплуатацию сетей инженерно-технического обеспечения (при их наличии)</a:t>
            </a:r>
          </a:p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Схема, отображающая расположение построенного, реконструированного объекта капитального строительства, расположение сетей инженерно-технического обеспечения в границах земельного участка и планировочную организацию земельного участка и подписанная лицом, осуществляющим строительство</a:t>
            </a:r>
          </a:p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документ, подтверждающий заключение договора обязательного страхования гражданской ответственности владельца опасного объекта за причинение вреда в результате аварии на опасном объекте</a:t>
            </a:r>
          </a:p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акт приемки выполненных работ по сохранению объекта культурного наследия, утвержденный соответствующим органом охраны объектов культурного наследия, определенным Федеральным законом от 25 июня 2002 года N 73-ФЗ "Об объектах культурного наследия (памятниках истории и культуры) народов Российской Федерации", при проведении реставрации, консервации, ремонта этого объекта и его приспособления для современного использования</a:t>
            </a:r>
          </a:p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технический план объекта капитального строительства, подготовленный в соответствии с Федеральным законом от 13 июля 2015 года N 218-ФЗ "О государственной регистрации недвижимости"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28607" y="2649783"/>
            <a:ext cx="3215556" cy="1961205"/>
          </a:xfrm>
          <a:prstGeom prst="rect">
            <a:avLst/>
          </a:prstGeom>
          <a:noFill/>
        </p:spPr>
        <p:txBody>
          <a:bodyPr wrap="square" lIns="75337" tIns="37669" rIns="75337" bIns="37669" rtlCol="0">
            <a:spAutoFit/>
          </a:bodyPr>
          <a:lstStyle/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Правоустанавливающие документы на земельный участок</a:t>
            </a:r>
          </a:p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ГПЗУ </a:t>
            </a: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представленный для получения разрешения на </a:t>
            </a: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строительство или </a:t>
            </a: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случае выдачи разрешения на строительство линейного объекта - реквизиты проекта планировки территории и проекта межевания территории</a:t>
            </a:r>
          </a:p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Разрешение на строительство</a:t>
            </a:r>
          </a:p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Заключение органа государственного строительного надзора о соответствии построенного, реконструированного объекта капитального строительства требованиям технических регламентов и проектной документации</a:t>
            </a:r>
          </a:p>
          <a:p>
            <a:pPr marL="125557" indent="-125557">
              <a:lnSpc>
                <a:spcPts val="878"/>
              </a:lnSpc>
              <a:spcBef>
                <a:spcPts val="292"/>
              </a:spcBef>
              <a:buFont typeface="Arial" panose="020B0604020202020204" pitchFamily="34" charset="0"/>
              <a:buChar char="•"/>
            </a:pPr>
            <a:r>
              <a:rPr lang="ru-RU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Заключение федерального государственного экологического надзора</a:t>
            </a:r>
            <a:endParaRPr lang="ru-RU" sz="9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38036" y="79859"/>
            <a:ext cx="6563587" cy="1951213"/>
          </a:xfrm>
          <a:prstGeom prst="roundRect">
            <a:avLst>
              <a:gd name="adj" fmla="val 1817"/>
            </a:avLst>
          </a:prstGeom>
          <a:solidFill>
            <a:schemeClr val="accent1">
              <a:lumMod val="5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337" tIns="37669" rIns="75337" bIns="37669" rtlCol="0" anchor="ctr"/>
          <a:lstStyle/>
          <a:p>
            <a:pPr algn="ctr"/>
            <a:endParaRPr lang="ru-RU" sz="1300" dirty="0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38036" y="79859"/>
            <a:ext cx="6563587" cy="1951213"/>
          </a:xfrm>
          <a:prstGeom prst="roundRect">
            <a:avLst>
              <a:gd name="adj" fmla="val 1817"/>
            </a:avLst>
          </a:prstGeom>
          <a:solidFill>
            <a:schemeClr val="accent1">
              <a:lumMod val="5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337" tIns="37669" rIns="75337" bIns="37669" rtlCol="0" anchor="ctr"/>
          <a:lstStyle/>
          <a:p>
            <a:pPr algn="ctr"/>
            <a:endParaRPr lang="ru-RU" sz="1300" dirty="0"/>
          </a:p>
        </p:txBody>
      </p:sp>
      <p:sp>
        <p:nvSpPr>
          <p:cNvPr id="44" name="TextBox 43"/>
          <p:cNvSpPr txBox="1"/>
          <p:nvPr/>
        </p:nvSpPr>
        <p:spPr>
          <a:xfrm>
            <a:off x="894918" y="666026"/>
            <a:ext cx="5049821" cy="276128"/>
          </a:xfrm>
          <a:prstGeom prst="rect">
            <a:avLst/>
          </a:prstGeom>
          <a:noFill/>
        </p:spPr>
        <p:txBody>
          <a:bodyPr wrap="square" lIns="75337" tIns="37669" rIns="75337" bIns="37669" rtlCol="0">
            <a:spAutoFit/>
          </a:bodyPr>
          <a:lstStyle/>
          <a:p>
            <a:pPr algn="ctr"/>
            <a:r>
              <a:rPr lang="ru-RU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Выдача разрешения на ввод в эксплуатацию</a:t>
            </a:r>
          </a:p>
        </p:txBody>
      </p:sp>
      <p:grpSp>
        <p:nvGrpSpPr>
          <p:cNvPr id="45" name="Группа 44"/>
          <p:cNvGrpSpPr/>
          <p:nvPr/>
        </p:nvGrpSpPr>
        <p:grpSpPr>
          <a:xfrm>
            <a:off x="160712" y="140412"/>
            <a:ext cx="660784" cy="789318"/>
            <a:chOff x="534399" y="5227230"/>
            <a:chExt cx="1264352" cy="963672"/>
          </a:xfrm>
        </p:grpSpPr>
        <p:pic>
          <p:nvPicPr>
            <p:cNvPr id="46" name="Picture 6" descr="C:\Users\Kazakov\Desktop\Новая папка\КОМСОМОЛЬСК\Таблица для Пепеляева К.Ю\заставка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676" y="5227230"/>
              <a:ext cx="1071666" cy="96367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</p:pic>
        <p:sp>
          <p:nvSpPr>
            <p:cNvPr id="47" name="TextBox 46"/>
            <p:cNvSpPr txBox="1"/>
            <p:nvPr/>
          </p:nvSpPr>
          <p:spPr>
            <a:xfrm>
              <a:off x="534399" y="5447495"/>
              <a:ext cx="1264352" cy="581584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26"/>
                </a:lnSpc>
              </a:pPr>
              <a:r>
                <a:rPr lang="ru-RU" sz="1800" b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</a:t>
              </a:r>
            </a:p>
            <a:p>
              <a:pPr algn="ctr">
                <a:lnSpc>
                  <a:spcPts val="1026"/>
                </a:lnSpc>
              </a:pPr>
              <a:r>
                <a:rPr lang="ru-RU" sz="900" b="1" dirty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рабочих дней</a:t>
              </a:r>
            </a:p>
          </p:txBody>
        </p:sp>
      </p:grpSp>
      <p:pic>
        <p:nvPicPr>
          <p:cNvPr id="48" name="Picture 4" descr="C:\Users\Kazakov\Desktop\Новая папка\КОМСОМОЛЬСК\Таблица для Пепеляева К.Ю\картинка деньги+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548" y="1351480"/>
            <a:ext cx="602838" cy="63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Box 48"/>
          <p:cNvSpPr txBox="1"/>
          <p:nvPr/>
        </p:nvSpPr>
        <p:spPr>
          <a:xfrm>
            <a:off x="226832" y="929730"/>
            <a:ext cx="6461642" cy="845515"/>
          </a:xfrm>
          <a:prstGeom prst="rect">
            <a:avLst/>
          </a:prstGeom>
          <a:noFill/>
        </p:spPr>
        <p:txBody>
          <a:bodyPr wrap="square" lIns="75337" tIns="37669" rIns="75337" bIns="37669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Услуга предоставляется администрацией муниципального района в лице </a:t>
            </a:r>
            <a:r>
              <a:rPr lang="ru-RU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ведущего </a:t>
            </a:r>
            <a:r>
              <a:rPr lang="ru-RU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специалиста по архитектуре и градостроительству администрации муниципального </a:t>
            </a:r>
            <a:r>
              <a:rPr lang="ru-RU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района</a:t>
            </a:r>
          </a:p>
          <a:p>
            <a:pPr algn="ctr"/>
            <a:endParaRPr lang="ru-RU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 взимания платы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69984" y="0"/>
            <a:ext cx="5290047" cy="768571"/>
          </a:xfrm>
          <a:prstGeom prst="rect">
            <a:avLst/>
          </a:prstGeom>
          <a:noFill/>
        </p:spPr>
        <p:txBody>
          <a:bodyPr wrap="square" lIns="75337" tIns="37669" rIns="75337" bIns="37669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Администрация </a:t>
            </a:r>
            <a:r>
              <a:rPr lang="ru-RU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Хвойнинского </a:t>
            </a:r>
            <a:r>
              <a:rPr lang="ru-RU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муниципального района </a:t>
            </a:r>
            <a:r>
              <a:rPr lang="ru-RU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Новгородской области</a:t>
            </a:r>
            <a:endParaRPr lang="ru-RU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8036" y="9214169"/>
            <a:ext cx="6550438" cy="4498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75337" tIns="37669" rIns="75337" bIns="37669">
            <a:spAutoFit/>
          </a:bodyPr>
          <a:lstStyle/>
          <a:p>
            <a:pPr algn="ctr"/>
            <a:r>
              <a:rPr lang="ru-RU" sz="1200" dirty="0"/>
              <a:t>Подробное описание услуги  на официальном сайте </a:t>
            </a:r>
          </a:p>
          <a:p>
            <a:pPr algn="ctr"/>
            <a:r>
              <a:rPr lang="ru-RU" sz="1200" dirty="0"/>
              <a:t>Администрации района  </a:t>
            </a:r>
            <a:r>
              <a:rPr lang="en-US" sz="1200" dirty="0"/>
              <a:t>http://http://www.khvoinaya.ru/informaciya-dlya-zastroyschika.html/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66394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3433</TotalTime>
  <Words>372</Words>
  <Application>Microsoft Office PowerPoint</Application>
  <PresentationFormat>Лист A4 (210x297 мм)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Чен Дмитрий Ченнамович</dc:creator>
  <cp:lastModifiedBy>Павлушин Александр Александрович</cp:lastModifiedBy>
  <cp:revision>233</cp:revision>
  <cp:lastPrinted>2018-12-13T13:03:56Z</cp:lastPrinted>
  <dcterms:created xsi:type="dcterms:W3CDTF">2017-01-25T07:11:10Z</dcterms:created>
  <dcterms:modified xsi:type="dcterms:W3CDTF">2018-12-13T13:05:16Z</dcterms:modified>
</cp:coreProperties>
</file>