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4" r:id="rId2"/>
  </p:sldIdLst>
  <p:sldSz cx="6858000" cy="9906000" type="A4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35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9756" autoAdjust="0"/>
  </p:normalViewPr>
  <p:slideViewPr>
    <p:cSldViewPr snapToGrid="0">
      <p:cViewPr>
        <p:scale>
          <a:sx n="96" d="100"/>
          <a:sy n="96" d="100"/>
        </p:scale>
        <p:origin x="-1350" y="-78"/>
      </p:cViewPr>
      <p:guideLst>
        <p:guide orient="horz" pos="3120"/>
        <p:guide pos="2658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585551"/>
            <a:ext cx="6858000" cy="4320449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27" tIns="54014" rIns="108027" bIns="54014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58555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27" tIns="54014" rIns="108027" bIns="54014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831116"/>
            <a:ext cx="6858000" cy="3302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27" tIns="54014" rIns="108027" bIns="54014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311400"/>
            <a:ext cx="6858000" cy="7374467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27" tIns="54014" rIns="108027" bIns="54014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7" y="7298123"/>
            <a:ext cx="4227758" cy="1274172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540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0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0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0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0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0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10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7" y="4524421"/>
            <a:ext cx="5381513" cy="2590130"/>
          </a:xfrm>
          <a:effectLst/>
        </p:spPr>
        <p:txBody>
          <a:bodyPr>
            <a:noAutofit/>
          </a:bodyPr>
          <a:lstStyle>
            <a:lvl1pPr marL="756191" indent="-540136" algn="l">
              <a:defRPr sz="6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1056639"/>
            <a:ext cx="4800600" cy="501904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43860"/>
            <a:ext cx="1543050" cy="7566490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1056641"/>
            <a:ext cx="3621966" cy="70701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1056640"/>
            <a:ext cx="4800600" cy="50190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585551"/>
            <a:ext cx="6858000" cy="4320449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27" tIns="54014" rIns="108027" bIns="54014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58555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27" tIns="54014" rIns="108027" bIns="5401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831116"/>
            <a:ext cx="6858000" cy="3302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27" tIns="54014" rIns="108027" bIns="54014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311400"/>
            <a:ext cx="6858000" cy="7374467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27" tIns="54014" rIns="108027" bIns="54014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7" y="3138271"/>
            <a:ext cx="4474999" cy="3500389"/>
          </a:xfrm>
          <a:effectLst/>
        </p:spPr>
        <p:txBody>
          <a:bodyPr anchor="b"/>
          <a:lstStyle>
            <a:lvl1pPr algn="r">
              <a:defRPr sz="54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30" y="6655293"/>
            <a:ext cx="4477870" cy="1206776"/>
          </a:xfrm>
        </p:spPr>
        <p:txBody>
          <a:bodyPr anchor="t"/>
          <a:lstStyle>
            <a:lvl1pPr marL="0" indent="0" algn="r">
              <a:buNone/>
              <a:defRPr sz="2400">
                <a:solidFill>
                  <a:schemeClr val="tx2"/>
                </a:solidFill>
              </a:defRPr>
            </a:lvl1pPr>
            <a:lvl2pPr marL="54013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027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040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054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06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081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095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10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1056639"/>
            <a:ext cx="2510028" cy="50190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1056640"/>
            <a:ext cx="2510028" cy="50190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056640"/>
            <a:ext cx="2510028" cy="924101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8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40136" indent="0">
              <a:buNone/>
              <a:defRPr sz="2400" b="1"/>
            </a:lvl2pPr>
            <a:lvl3pPr marL="1080272" indent="0">
              <a:buNone/>
              <a:defRPr sz="2100" b="1"/>
            </a:lvl3pPr>
            <a:lvl4pPr marL="1620408" indent="0">
              <a:buNone/>
              <a:defRPr sz="1900" b="1"/>
            </a:lvl4pPr>
            <a:lvl5pPr marL="2160544" indent="0">
              <a:buNone/>
              <a:defRPr sz="1900" b="1"/>
            </a:lvl5pPr>
            <a:lvl6pPr marL="2700680" indent="0">
              <a:buNone/>
              <a:defRPr sz="1900" b="1"/>
            </a:lvl6pPr>
            <a:lvl7pPr marL="3240816" indent="0">
              <a:buNone/>
              <a:defRPr sz="1900" b="1"/>
            </a:lvl7pPr>
            <a:lvl8pPr marL="3780953" indent="0">
              <a:buNone/>
              <a:defRPr sz="1900" b="1"/>
            </a:lvl8pPr>
            <a:lvl9pPr marL="4321089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6" y="2022695"/>
            <a:ext cx="2510028" cy="39624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21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6" y="1056640"/>
            <a:ext cx="2510028" cy="924101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8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40136" indent="0">
              <a:buNone/>
              <a:defRPr sz="2400" b="1"/>
            </a:lvl2pPr>
            <a:lvl3pPr marL="1080272" indent="0">
              <a:buNone/>
              <a:defRPr sz="2100" b="1"/>
            </a:lvl3pPr>
            <a:lvl4pPr marL="1620408" indent="0">
              <a:buNone/>
              <a:defRPr sz="1900" b="1"/>
            </a:lvl4pPr>
            <a:lvl5pPr marL="2160544" indent="0">
              <a:buNone/>
              <a:defRPr sz="1900" b="1"/>
            </a:lvl5pPr>
            <a:lvl6pPr marL="2700680" indent="0">
              <a:buNone/>
              <a:defRPr sz="1900" b="1"/>
            </a:lvl6pPr>
            <a:lvl7pPr marL="3240816" indent="0">
              <a:buNone/>
              <a:defRPr sz="1900" b="1"/>
            </a:lvl7pPr>
            <a:lvl8pPr marL="3780953" indent="0">
              <a:buNone/>
              <a:defRPr sz="1900" b="1"/>
            </a:lvl8pPr>
            <a:lvl9pPr marL="4321089" indent="0">
              <a:buNone/>
              <a:defRPr sz="1900" b="1"/>
            </a:lvl9pPr>
          </a:lstStyle>
          <a:p>
            <a:pPr marL="0" lvl="0" indent="0" algn="ctr" defTabSz="1080272" rtl="0" eaLnBrk="1" latinLnBrk="0" hangingPunct="1">
              <a:spcBef>
                <a:spcPct val="20000"/>
              </a:spcBef>
              <a:spcAft>
                <a:spcPts val="354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8" y="2020824"/>
            <a:ext cx="2510028" cy="39624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21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1" y="3191936"/>
            <a:ext cx="2727064" cy="1817823"/>
          </a:xfrm>
          <a:effectLst/>
        </p:spPr>
        <p:txBody>
          <a:bodyPr anchor="b">
            <a:noAutofit/>
          </a:bodyPr>
          <a:lstStyle>
            <a:lvl1pPr marL="270068" indent="-270068" algn="l">
              <a:defRPr sz="33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1056640"/>
            <a:ext cx="3012814" cy="7070166"/>
          </a:xfrm>
        </p:spPr>
        <p:txBody>
          <a:bodyPr anchor="ctr"/>
          <a:lstStyle>
            <a:lvl1pPr>
              <a:defRPr sz="26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7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5052381"/>
            <a:ext cx="2541495" cy="3090415"/>
          </a:xfrm>
        </p:spPr>
        <p:txBody>
          <a:bodyPr/>
          <a:lstStyle>
            <a:lvl1pPr marL="0" indent="0">
              <a:buNone/>
              <a:defRPr sz="1700"/>
            </a:lvl1pPr>
            <a:lvl2pPr marL="540136" indent="0">
              <a:buNone/>
              <a:defRPr sz="1400"/>
            </a:lvl2pPr>
            <a:lvl3pPr marL="1080272" indent="0">
              <a:buNone/>
              <a:defRPr sz="1200"/>
            </a:lvl3pPr>
            <a:lvl4pPr marL="1620408" indent="0">
              <a:buNone/>
              <a:defRPr sz="1100"/>
            </a:lvl4pPr>
            <a:lvl5pPr marL="2160544" indent="0">
              <a:buNone/>
              <a:defRPr sz="1100"/>
            </a:lvl5pPr>
            <a:lvl6pPr marL="2700680" indent="0">
              <a:buNone/>
              <a:defRPr sz="1100"/>
            </a:lvl6pPr>
            <a:lvl7pPr marL="3240816" indent="0">
              <a:buNone/>
              <a:defRPr sz="1100"/>
            </a:lvl7pPr>
            <a:lvl8pPr marL="3780953" indent="0">
              <a:buNone/>
              <a:defRPr sz="1100"/>
            </a:lvl8pPr>
            <a:lvl9pPr marL="432108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585551"/>
            <a:ext cx="6858000" cy="4320449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27" tIns="54014" rIns="108027" bIns="54014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58555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27" tIns="54014" rIns="108027" bIns="54014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831116"/>
            <a:ext cx="6858000" cy="3302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27" tIns="54014" rIns="108027" bIns="54014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311400"/>
            <a:ext cx="6858000" cy="7374467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27" tIns="54014" rIns="108027" bIns="54014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651000"/>
            <a:ext cx="3086100" cy="4517942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400"/>
            </a:lvl1pPr>
            <a:lvl2pPr marL="540136" indent="0">
              <a:buNone/>
              <a:defRPr sz="3300"/>
            </a:lvl2pPr>
            <a:lvl3pPr marL="1080272" indent="0">
              <a:buNone/>
              <a:defRPr sz="2800"/>
            </a:lvl3pPr>
            <a:lvl4pPr marL="1620408" indent="0">
              <a:buNone/>
              <a:defRPr sz="2400"/>
            </a:lvl4pPr>
            <a:lvl5pPr marL="2160544" indent="0">
              <a:buNone/>
              <a:defRPr sz="2400"/>
            </a:lvl5pPr>
            <a:lvl6pPr marL="2700680" indent="0">
              <a:buNone/>
              <a:defRPr sz="2400"/>
            </a:lvl6pPr>
            <a:lvl7pPr marL="3240816" indent="0">
              <a:buNone/>
              <a:defRPr sz="2400"/>
            </a:lvl7pPr>
            <a:lvl8pPr marL="3780953" indent="0">
              <a:buNone/>
              <a:defRPr sz="2400"/>
            </a:lvl8pPr>
            <a:lvl9pPr marL="4321089" indent="0">
              <a:buNone/>
              <a:defRPr sz="24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6" y="1459591"/>
            <a:ext cx="2770586" cy="3124362"/>
          </a:xfrm>
        </p:spPr>
        <p:txBody>
          <a:bodyPr anchor="b"/>
          <a:lstStyle>
            <a:lvl1pPr marL="216054" indent="-216054">
              <a:buFont typeface="Georgia" pitchFamily="18" charset="0"/>
              <a:buChar char="*"/>
              <a:defRPr sz="1900"/>
            </a:lvl1pPr>
            <a:lvl2pPr marL="540136" indent="0">
              <a:buNone/>
              <a:defRPr sz="1400"/>
            </a:lvl2pPr>
            <a:lvl3pPr marL="1080272" indent="0">
              <a:buNone/>
              <a:defRPr sz="1200"/>
            </a:lvl3pPr>
            <a:lvl4pPr marL="1620408" indent="0">
              <a:buNone/>
              <a:defRPr sz="1100"/>
            </a:lvl4pPr>
            <a:lvl5pPr marL="2160544" indent="0">
              <a:buNone/>
              <a:defRPr sz="1100"/>
            </a:lvl5pPr>
            <a:lvl6pPr marL="2700680" indent="0">
              <a:buNone/>
              <a:defRPr sz="1100"/>
            </a:lvl6pPr>
            <a:lvl7pPr marL="3240816" indent="0">
              <a:buNone/>
              <a:defRPr sz="1100"/>
            </a:lvl7pPr>
            <a:lvl8pPr marL="3780953" indent="0">
              <a:buNone/>
              <a:defRPr sz="1100"/>
            </a:lvl8pPr>
            <a:lvl9pPr marL="432108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0" y="6448608"/>
            <a:ext cx="4787654" cy="1651000"/>
          </a:xfrm>
        </p:spPr>
        <p:txBody>
          <a:bodyPr anchor="b">
            <a:noAutofit/>
          </a:bodyPr>
          <a:lstStyle>
            <a:lvl1pPr algn="l">
              <a:defRPr sz="54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374467"/>
            <a:ext cx="6858000" cy="2531533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27" tIns="54014" rIns="108027" bIns="54014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7374467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27" tIns="54014" rIns="108027" bIns="5401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443106"/>
            <a:ext cx="6858000" cy="3302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27" tIns="54014" rIns="108027" bIns="54014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311400"/>
            <a:ext cx="6858000" cy="7374467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27" tIns="54014" rIns="108027" bIns="54014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6315355"/>
            <a:ext cx="4884383" cy="1651000"/>
          </a:xfrm>
          <a:prstGeom prst="rect">
            <a:avLst/>
          </a:prstGeom>
          <a:effectLst/>
        </p:spPr>
        <p:txBody>
          <a:bodyPr vert="horz" lIns="108027" tIns="54014" rIns="108027" bIns="54014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057709"/>
            <a:ext cx="4800600" cy="5019040"/>
          </a:xfrm>
          <a:prstGeom prst="rect">
            <a:avLst/>
          </a:prstGeom>
        </p:spPr>
        <p:txBody>
          <a:bodyPr vert="horz" lIns="108027" tIns="54014" rIns="108027" bIns="5401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915402"/>
            <a:ext cx="1885950" cy="527403"/>
          </a:xfrm>
          <a:prstGeom prst="rect">
            <a:avLst/>
          </a:prstGeom>
        </p:spPr>
        <p:txBody>
          <a:bodyPr vert="horz" lIns="108027" tIns="54014" rIns="108027" bIns="54014" rtlCol="0" anchor="ctr"/>
          <a:lstStyle>
            <a:lvl1pPr algn="r">
              <a:defRPr sz="13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EEE786E-FF85-4E48-BFEC-7EDC30E254FA}" type="datetimeFigureOut">
              <a:rPr lang="ru-RU" smtClean="0"/>
              <a:pPr/>
              <a:t>13.12.2018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1" y="8915402"/>
            <a:ext cx="2514601" cy="527403"/>
          </a:xfrm>
          <a:prstGeom prst="rect">
            <a:avLst/>
          </a:prstGeom>
        </p:spPr>
        <p:txBody>
          <a:bodyPr vert="horz" lIns="108027" tIns="54014" rIns="108027" bIns="54014" rtlCol="0" anchor="ctr"/>
          <a:lstStyle>
            <a:lvl1pPr algn="l">
              <a:defRPr sz="13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915402"/>
            <a:ext cx="1371600" cy="527403"/>
          </a:xfrm>
          <a:prstGeom prst="rect">
            <a:avLst/>
          </a:prstGeom>
        </p:spPr>
        <p:txBody>
          <a:bodyPr vert="horz" lIns="108027" tIns="54014" rIns="108027" bIns="54014" rtlCol="0" anchor="ctr"/>
          <a:lstStyle>
            <a:lvl1pPr algn="ctr"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788A589-06D9-449F-AFF4-58093492D2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78095" indent="-378095" algn="r" defTabSz="1080272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54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0068" indent="-216054" algn="l" defTabSz="1080272" rtl="0" eaLnBrk="1" latinLnBrk="0" hangingPunct="1">
        <a:spcBef>
          <a:spcPct val="20000"/>
        </a:spcBef>
        <a:spcAft>
          <a:spcPts val="35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8163" indent="-216054" algn="l" defTabSz="1080272" rtl="0" eaLnBrk="1" latinLnBrk="0" hangingPunct="1">
        <a:spcBef>
          <a:spcPct val="20000"/>
        </a:spcBef>
        <a:spcAft>
          <a:spcPts val="35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72245" indent="-216054" algn="l" defTabSz="1080272" rtl="0" eaLnBrk="1" latinLnBrk="0" hangingPunct="1">
        <a:spcBef>
          <a:spcPct val="20000"/>
        </a:spcBef>
        <a:spcAft>
          <a:spcPts val="35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96327" indent="-216054" algn="l" defTabSz="1080272" rtl="0" eaLnBrk="1" latinLnBrk="0" hangingPunct="1">
        <a:spcBef>
          <a:spcPct val="20000"/>
        </a:spcBef>
        <a:spcAft>
          <a:spcPts val="35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42014" indent="-216054" algn="l" defTabSz="1080272" rtl="0" eaLnBrk="1" latinLnBrk="0" hangingPunct="1">
        <a:spcBef>
          <a:spcPct val="20000"/>
        </a:spcBef>
        <a:spcAft>
          <a:spcPts val="35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66095" indent="-216054" algn="l" defTabSz="1080272" rtl="0" eaLnBrk="1" latinLnBrk="0" hangingPunct="1">
        <a:spcBef>
          <a:spcPct val="20000"/>
        </a:spcBef>
        <a:spcAft>
          <a:spcPts val="35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322585" indent="-216054" algn="l" defTabSz="1080272" rtl="0" eaLnBrk="1" latinLnBrk="0" hangingPunct="1">
        <a:spcBef>
          <a:spcPct val="20000"/>
        </a:spcBef>
        <a:spcAft>
          <a:spcPts val="35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700680" indent="-216054" algn="l" defTabSz="1080272" rtl="0" eaLnBrk="1" latinLnBrk="0" hangingPunct="1">
        <a:spcBef>
          <a:spcPct val="20000"/>
        </a:spcBef>
        <a:spcAft>
          <a:spcPts val="35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057170" indent="-216054" algn="l" defTabSz="1080272" rtl="0" eaLnBrk="1" latinLnBrk="0" hangingPunct="1">
        <a:spcBef>
          <a:spcPct val="20000"/>
        </a:spcBef>
        <a:spcAft>
          <a:spcPts val="35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02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136" algn="l" defTabSz="10802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272" algn="l" defTabSz="10802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0408" algn="l" defTabSz="10802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0544" algn="l" defTabSz="10802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0680" algn="l" defTabSz="10802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0816" algn="l" defTabSz="10802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953" algn="l" defTabSz="10802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1089" algn="l" defTabSz="10802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130175" y="45339"/>
            <a:ext cx="6579264" cy="2260540"/>
          </a:xfrm>
          <a:prstGeom prst="roundRect">
            <a:avLst>
              <a:gd name="adj" fmla="val 1817"/>
            </a:avLst>
          </a:prstGeom>
          <a:solidFill>
            <a:schemeClr val="accent1">
              <a:lumMod val="5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100536" y="740325"/>
            <a:ext cx="50618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Выдача разрешения на строительство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30175" y="2305879"/>
            <a:ext cx="3411849" cy="7109394"/>
          </a:xfrm>
          <a:prstGeom prst="roundRect">
            <a:avLst>
              <a:gd name="adj" fmla="val 1817"/>
            </a:avLst>
          </a:prstGeom>
          <a:solidFill>
            <a:schemeClr val="bg2">
              <a:lumMod val="9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747475" y="2284232"/>
            <a:ext cx="2994167" cy="7126356"/>
          </a:xfrm>
          <a:prstGeom prst="roundRect">
            <a:avLst>
              <a:gd name="adj" fmla="val 1817"/>
            </a:avLst>
          </a:prstGeom>
          <a:solidFill>
            <a:schemeClr val="bg2">
              <a:lumMod val="9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770091" y="2467821"/>
            <a:ext cx="2296839" cy="726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Документы, предоставляемые заявителем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05038" y="2443048"/>
            <a:ext cx="2945566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Документы, получаемые органом исполнительной власти в порядке межведомственного взаимодействия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36642" y="0"/>
            <a:ext cx="5302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Администрация </a:t>
            </a:r>
            <a:r>
              <a:rPr lang="ru-RU" sz="1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Хвойнинского </a:t>
            </a:r>
            <a:r>
              <a:rPr lang="ru-RU" sz="1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муниципального района </a:t>
            </a:r>
            <a:r>
              <a:rPr lang="ru-RU" sz="1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Новгородской области</a:t>
            </a:r>
            <a:endParaRPr lang="ru-RU" sz="1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176491" y="129437"/>
            <a:ext cx="730689" cy="929548"/>
            <a:chOff x="573425" y="5227230"/>
            <a:chExt cx="1225343" cy="982101"/>
          </a:xfrm>
        </p:grpSpPr>
        <p:pic>
          <p:nvPicPr>
            <p:cNvPr id="29" name="Picture 6" descr="C:\Users\Kazakov\Desktop\Новая папка\КОМСОМОЛЬСК\Таблица для Пепеляева К.Ю\заставка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676" y="5227230"/>
              <a:ext cx="1071666" cy="96367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</p:pic>
        <p:sp>
          <p:nvSpPr>
            <p:cNvPr id="30" name="TextBox 29"/>
            <p:cNvSpPr txBox="1"/>
            <p:nvPr/>
          </p:nvSpPr>
          <p:spPr>
            <a:xfrm>
              <a:off x="573425" y="5353031"/>
              <a:ext cx="1225343" cy="85630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ru-RU" sz="2400" b="1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5</a:t>
              </a:r>
            </a:p>
            <a:p>
              <a:pPr algn="ctr">
                <a:lnSpc>
                  <a:spcPts val="1400"/>
                </a:lnSpc>
              </a:pPr>
              <a:r>
                <a:rPr lang="ru-RU" sz="1200" b="1" dirty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рабочих дней</a:t>
              </a:r>
            </a:p>
          </p:txBody>
        </p:sp>
      </p:grpSp>
      <p:pic>
        <p:nvPicPr>
          <p:cNvPr id="2" name="Picture 4" descr="C:\Users\Kazakov\Desktop\Новая папка\КОМСОМОЛЬСК\Таблица для Пепеляева К.Ю\картинка деньги+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899" y="1566756"/>
            <a:ext cx="625425" cy="665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232363" y="1024043"/>
            <a:ext cx="64770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Услуга предоставляется </a:t>
            </a:r>
            <a:r>
              <a:rPr lang="ru-RU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администрацией</a:t>
            </a:r>
            <a:r>
              <a:rPr lang="ru-RU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муниципального района в лице </a:t>
            </a:r>
            <a:r>
              <a:rPr lang="ru-RU" sz="12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ведущего </a:t>
            </a:r>
            <a:r>
              <a:rPr lang="ru-RU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специалиста по архитектуре и градостроительству администрации муниципального </a:t>
            </a:r>
            <a:r>
              <a:rPr lang="ru-RU" sz="12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района</a:t>
            </a:r>
          </a:p>
          <a:p>
            <a:pPr algn="ctr"/>
            <a:endParaRPr lang="ru-RU" sz="1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ru-RU" sz="1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без взимания платы </a:t>
            </a:r>
          </a:p>
        </p:txBody>
      </p:sp>
      <p:pic>
        <p:nvPicPr>
          <p:cNvPr id="1029" name="Picture 5" descr="C:\Users\Kazakov\Desktop\Новая папка\КОМСОМОЛЬСК\Таблица для Пепеляева К.Ю\заявитель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63" y="2444816"/>
            <a:ext cx="537728" cy="716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0" y="3285077"/>
            <a:ext cx="3542024" cy="5837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12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ru-RU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Письменное заявление </a:t>
            </a:r>
          </a:p>
          <a:p>
            <a:pPr marL="171450" indent="-171450">
              <a:lnSpc>
                <a:spcPts val="12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ru-RU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Правоустанавливающие документы на земельный участок, (если указанные документы отсутствуют в ЕГРН)</a:t>
            </a:r>
          </a:p>
          <a:p>
            <a:pPr marL="171450" indent="-171450">
              <a:lnSpc>
                <a:spcPts val="12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ru-RU" sz="9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Материалы</a:t>
            </a:r>
            <a:r>
              <a:rPr lang="ru-RU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содержащиеся в проектной документации</a:t>
            </a:r>
          </a:p>
          <a:p>
            <a:pPr marL="171450" indent="-171450">
              <a:lnSpc>
                <a:spcPts val="12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ru-RU" sz="9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Положительное </a:t>
            </a:r>
            <a:r>
              <a:rPr lang="ru-RU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заключение экспертизы проектной документации объекта капитального </a:t>
            </a:r>
            <a:r>
              <a:rPr lang="ru-RU" sz="9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строительства, (если </a:t>
            </a:r>
            <a:r>
              <a:rPr lang="ru-RU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такая проектная документация подлежит экспертизе в соответствии со статьей 49 </a:t>
            </a:r>
            <a:r>
              <a:rPr lang="ru-RU" sz="9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Градостроительного Кодекса РФ)</a:t>
            </a:r>
            <a:endParaRPr lang="ru-RU" sz="9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lnSpc>
                <a:spcPts val="12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ru-RU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Положительное заключение государственной экологической экспертизы проектной документации </a:t>
            </a:r>
            <a:r>
              <a:rPr lang="ru-RU" sz="9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(в </a:t>
            </a:r>
            <a:r>
              <a:rPr lang="ru-RU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случаях, предусмотренных частью 6 статьи </a:t>
            </a:r>
            <a:r>
              <a:rPr lang="ru-RU" sz="9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49 Градостроительного </a:t>
            </a:r>
            <a:r>
              <a:rPr lang="ru-RU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Кодекса РФ</a:t>
            </a:r>
            <a:r>
              <a:rPr lang="ru-RU" sz="9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ru-RU" sz="9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lnSpc>
                <a:spcPts val="12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ru-RU" sz="9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Согласие всех правообладателей объекта капитального строительства в случае реконструкции такого объекта</a:t>
            </a:r>
          </a:p>
          <a:p>
            <a:pPr marL="171450" indent="-171450">
              <a:lnSpc>
                <a:spcPts val="12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ru-RU" sz="9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Копия свидетельства об аккредитации юридического лица, выдавшего положительное заключение негосударственной экспертизы проектной документации, в случае, если представлено заключение негосударственной экспертизы проектной документации</a:t>
            </a:r>
          </a:p>
          <a:p>
            <a:pPr marL="171450" indent="-171450">
              <a:lnSpc>
                <a:spcPts val="12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ru-RU" sz="9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Документы</a:t>
            </a:r>
            <a:r>
              <a:rPr lang="ru-RU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предусмотренные законодательством Российской Федерации об объектах культурного наследия, в случае, если при проведении работ по сохранению объекта культурного наследия затрагиваются конструктивные и другие характеристики надежности и безопасности такого </a:t>
            </a:r>
            <a:r>
              <a:rPr lang="ru-RU" sz="9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объекта</a:t>
            </a:r>
            <a:endParaRPr lang="ru-RU" sz="9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747475" y="3662686"/>
            <a:ext cx="296196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12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Правоустанавливающие документы на земельный участок</a:t>
            </a:r>
          </a:p>
          <a:p>
            <a:pPr marL="171450" indent="-171450">
              <a:lnSpc>
                <a:spcPts val="12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ГПЗУ выданный не ранее чем за три года до дня представления заявления на получение разрешения на </a:t>
            </a: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строительство или </a:t>
            </a: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случае выдачи разрешения на строительство линейного объекта - реквизиты проекта планировки территории и проекта межевания территории</a:t>
            </a: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171450" indent="-171450">
              <a:lnSpc>
                <a:spcPts val="12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Разрешение на отклонение от предельных параметров разрешенного строительства, </a:t>
            </a: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реконструкции</a:t>
            </a:r>
          </a:p>
          <a:p>
            <a:pPr marL="171450" indent="-171450">
              <a:lnSpc>
                <a:spcPts val="12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Решение </a:t>
            </a: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 образовании земельных участков, если в соответствии с земельным законодательством такое решение принимает исполнительный орган государственной власти или орган местного </a:t>
            </a:r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самоуправления</a:t>
            </a:r>
            <a:endParaRPr lang="ru-RU" sz="1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5" name="Picture 6" descr="C:\Users\Kazakov\Desktop\Новая папка\КОМСОМОЛЬСК\Таблица для Пепеляева К.Ю\чиновник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558" y="2467821"/>
            <a:ext cx="542960" cy="57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138036" y="9214169"/>
            <a:ext cx="6603606" cy="449896"/>
          </a:xfrm>
          <a:prstGeom prst="rect">
            <a:avLst/>
          </a:prstGeom>
          <a:solidFill>
            <a:srgbClr val="05E0DB">
              <a:lumMod val="60000"/>
              <a:lumOff val="40000"/>
            </a:srgbClr>
          </a:solidFill>
        </p:spPr>
        <p:txBody>
          <a:bodyPr wrap="square" lIns="75337" tIns="37669" rIns="75337" bIns="37669">
            <a:spAutoFit/>
          </a:bodyPr>
          <a:lstStyle/>
          <a:p>
            <a:pPr marL="0" marR="0" lvl="0" indent="0" algn="ctr" defTabSz="75337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</a:rPr>
              <a:t>Подробное описание услуги  на официальном сайте </a:t>
            </a:r>
          </a:p>
          <a:p>
            <a:pPr marL="0" marR="0" lvl="0" indent="0" algn="ctr" defTabSz="75337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</a:rPr>
              <a:t>Администрации района 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</a:rPr>
              <a:t>http://http://www.khvoinaya.ru/informaciya-dlya-zastroyschika.html/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235501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4635</TotalTime>
  <Words>270</Words>
  <Application>Microsoft Office PowerPoint</Application>
  <PresentationFormat>Лист A4 (210x297 мм)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Чен Дмитрий Ченнамович</dc:creator>
  <cp:lastModifiedBy>Павлушин Александр Александрович</cp:lastModifiedBy>
  <cp:revision>227</cp:revision>
  <cp:lastPrinted>2018-10-30T09:50:08Z</cp:lastPrinted>
  <dcterms:created xsi:type="dcterms:W3CDTF">2017-01-25T07:11:10Z</dcterms:created>
  <dcterms:modified xsi:type="dcterms:W3CDTF">2018-12-13T13:21:54Z</dcterms:modified>
</cp:coreProperties>
</file>