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6562" y="1272730"/>
            <a:ext cx="8457565" cy="28575"/>
          </a:xfrm>
          <a:custGeom>
            <a:avLst/>
            <a:gdLst/>
            <a:ahLst/>
            <a:cxnLst/>
            <a:rect l="l" t="t" r="r" b="b"/>
            <a:pathLst>
              <a:path w="8457565" h="28575">
                <a:moveTo>
                  <a:pt x="0" y="28575"/>
                </a:moveTo>
                <a:lnTo>
                  <a:pt x="8457438" y="28575"/>
                </a:lnTo>
                <a:lnTo>
                  <a:pt x="8457438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F3474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091" y="2215895"/>
            <a:ext cx="3886200" cy="42763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0579" y="2206751"/>
            <a:ext cx="4343400" cy="42976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2244" y="236677"/>
            <a:ext cx="7779511" cy="788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347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347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347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6562" y="1272730"/>
            <a:ext cx="8457565" cy="28575"/>
          </a:xfrm>
          <a:custGeom>
            <a:avLst/>
            <a:gdLst/>
            <a:ahLst/>
            <a:cxnLst/>
            <a:rect l="l" t="t" r="r" b="b"/>
            <a:pathLst>
              <a:path w="8457565" h="28575">
                <a:moveTo>
                  <a:pt x="0" y="28575"/>
                </a:moveTo>
                <a:lnTo>
                  <a:pt x="8457438" y="28575"/>
                </a:lnTo>
                <a:lnTo>
                  <a:pt x="8457438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F347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211" y="1914525"/>
            <a:ext cx="6275577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347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3730" y="2119629"/>
            <a:ext cx="8055609" cy="390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2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6.png"/><Relationship Id="rId4" Type="http://schemas.openxmlformats.org/officeDocument/2006/relationships/image" Target="../media/image37.jpg"/><Relationship Id="rId5" Type="http://schemas.openxmlformats.org/officeDocument/2006/relationships/image" Target="../media/image38.png"/><Relationship Id="rId6" Type="http://schemas.openxmlformats.org/officeDocument/2006/relationships/image" Target="../media/image39.jpg"/><Relationship Id="rId7" Type="http://schemas.openxmlformats.org/officeDocument/2006/relationships/image" Target="../media/image40.png"/><Relationship Id="rId8" Type="http://schemas.openxmlformats.org/officeDocument/2006/relationships/image" Target="../media/image41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4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9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43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.jpg"/><Relationship Id="rId4" Type="http://schemas.openxmlformats.org/officeDocument/2006/relationships/image" Target="../media/image4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0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1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4.jpg"/><Relationship Id="rId4" Type="http://schemas.openxmlformats.org/officeDocument/2006/relationships/image" Target="../media/image5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4.jpg"/><Relationship Id="rId4" Type="http://schemas.openxmlformats.org/officeDocument/2006/relationships/image" Target="../media/image61.jpg"/><Relationship Id="rId5" Type="http://schemas.openxmlformats.org/officeDocument/2006/relationships/image" Target="../media/image62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63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6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65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5" Type="http://schemas.openxmlformats.org/officeDocument/2006/relationships/image" Target="../media/image68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69.jpg"/><Relationship Id="rId4" Type="http://schemas.openxmlformats.org/officeDocument/2006/relationships/image" Target="../media/image70.jpg"/><Relationship Id="rId5" Type="http://schemas.openxmlformats.org/officeDocument/2006/relationships/image" Target="../media/image71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72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73.png"/><Relationship Id="rId4" Type="http://schemas.openxmlformats.org/officeDocument/2006/relationships/image" Target="../media/image74.jpg"/><Relationship Id="rId5" Type="http://schemas.openxmlformats.org/officeDocument/2006/relationships/image" Target="../media/image75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76.png"/><Relationship Id="rId4" Type="http://schemas.openxmlformats.org/officeDocument/2006/relationships/image" Target="../media/image77.jpg"/><Relationship Id="rId5" Type="http://schemas.openxmlformats.org/officeDocument/2006/relationships/image" Target="../media/image78.png"/><Relationship Id="rId6" Type="http://schemas.openxmlformats.org/officeDocument/2006/relationships/image" Target="../media/image79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jpg"/><Relationship Id="rId4" Type="http://schemas.openxmlformats.org/officeDocument/2006/relationships/image" Target="../media/image82.png"/><Relationship Id="rId5" Type="http://schemas.openxmlformats.org/officeDocument/2006/relationships/image" Target="../media/image83.jpg"/><Relationship Id="rId6" Type="http://schemas.openxmlformats.org/officeDocument/2006/relationships/image" Target="../media/image4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84.jpg"/><Relationship Id="rId4" Type="http://schemas.openxmlformats.org/officeDocument/2006/relationships/image" Target="../media/image85.jpg"/><Relationship Id="rId5" Type="http://schemas.openxmlformats.org/officeDocument/2006/relationships/image" Target="../media/image86.jpg"/><Relationship Id="rId6" Type="http://schemas.openxmlformats.org/officeDocument/2006/relationships/image" Target="../media/image8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4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89.png"/><Relationship Id="rId4" Type="http://schemas.openxmlformats.org/officeDocument/2006/relationships/image" Target="../media/image90.jpg"/><Relationship Id="rId5" Type="http://schemas.openxmlformats.org/officeDocument/2006/relationships/image" Target="../media/image91.png"/><Relationship Id="rId6" Type="http://schemas.openxmlformats.org/officeDocument/2006/relationships/image" Target="../media/image92.jpg"/><Relationship Id="rId7" Type="http://schemas.openxmlformats.org/officeDocument/2006/relationships/image" Target="../media/image93.jpg"/><Relationship Id="rId8" Type="http://schemas.openxmlformats.org/officeDocument/2006/relationships/image" Target="../media/image94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95.jpg"/><Relationship Id="rId4" Type="http://schemas.openxmlformats.org/officeDocument/2006/relationships/image" Target="../media/image96.jpg"/><Relationship Id="rId5" Type="http://schemas.openxmlformats.org/officeDocument/2006/relationships/image" Target="../media/image97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4.jp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7" Type="http://schemas.openxmlformats.org/officeDocument/2006/relationships/image" Target="../media/image2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1564" y="1225042"/>
            <a:ext cx="6677659" cy="16046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780665">
              <a:lnSpc>
                <a:spcPts val="3190"/>
              </a:lnSpc>
              <a:spcBef>
                <a:spcPts val="95"/>
              </a:spcBef>
            </a:pPr>
            <a:r>
              <a:rPr dirty="0" sz="2800" spc="-20">
                <a:solidFill>
                  <a:srgbClr val="FF0000"/>
                </a:solidFill>
              </a:rPr>
              <a:t>Отчет</a:t>
            </a:r>
            <a:endParaRPr sz="2800"/>
          </a:p>
          <a:p>
            <a:pPr marL="12700" marR="5080" indent="770890">
              <a:lnSpc>
                <a:spcPct val="90000"/>
              </a:lnSpc>
              <a:spcBef>
                <a:spcPts val="165"/>
              </a:spcBef>
            </a:pPr>
            <a:r>
              <a:rPr dirty="0" sz="2800" spc="-5">
                <a:solidFill>
                  <a:srgbClr val="FF0000"/>
                </a:solidFill>
              </a:rPr>
              <a:t>о </a:t>
            </a:r>
            <a:r>
              <a:rPr dirty="0" sz="2800" spc="-40">
                <a:solidFill>
                  <a:srgbClr val="FF0000"/>
                </a:solidFill>
              </a:rPr>
              <a:t>результатах</a:t>
            </a:r>
            <a:r>
              <a:rPr dirty="0" sz="2800" spc="60">
                <a:solidFill>
                  <a:srgbClr val="FF0000"/>
                </a:solidFill>
              </a:rPr>
              <a:t> </a:t>
            </a:r>
            <a:r>
              <a:rPr dirty="0" sz="2800" spc="-10">
                <a:solidFill>
                  <a:srgbClr val="FF0000"/>
                </a:solidFill>
              </a:rPr>
              <a:t>деятельности </a:t>
            </a:r>
            <a:r>
              <a:rPr dirty="0" sz="2800" spc="-5">
                <a:solidFill>
                  <a:srgbClr val="FF0000"/>
                </a:solidFill>
              </a:rPr>
              <a:t> </a:t>
            </a:r>
            <a:r>
              <a:rPr dirty="0" sz="2800" spc="-40">
                <a:solidFill>
                  <a:srgbClr val="FF0000"/>
                </a:solidFill>
              </a:rPr>
              <a:t>Главы</a:t>
            </a:r>
            <a:r>
              <a:rPr dirty="0" sz="2800" spc="-15">
                <a:solidFill>
                  <a:srgbClr val="FF0000"/>
                </a:solidFill>
              </a:rPr>
              <a:t> </a:t>
            </a:r>
            <a:r>
              <a:rPr dirty="0" sz="2800" spc="-5">
                <a:solidFill>
                  <a:srgbClr val="FF0000"/>
                </a:solidFill>
              </a:rPr>
              <a:t>Администрации</a:t>
            </a:r>
            <a:r>
              <a:rPr dirty="0" sz="2800" spc="50">
                <a:solidFill>
                  <a:srgbClr val="FF0000"/>
                </a:solidFill>
              </a:rPr>
              <a:t> </a:t>
            </a:r>
            <a:r>
              <a:rPr dirty="0" sz="2800" spc="-15">
                <a:solidFill>
                  <a:srgbClr val="FF0000"/>
                </a:solidFill>
              </a:rPr>
              <a:t>Хвойнинского </a:t>
            </a:r>
            <a:r>
              <a:rPr dirty="0" sz="2800" spc="-760">
                <a:solidFill>
                  <a:srgbClr val="FF0000"/>
                </a:solidFill>
              </a:rPr>
              <a:t> </a:t>
            </a:r>
            <a:r>
              <a:rPr dirty="0" sz="2800" spc="-15">
                <a:solidFill>
                  <a:srgbClr val="FF0000"/>
                </a:solidFill>
              </a:rPr>
              <a:t>муниципального</a:t>
            </a:r>
            <a:r>
              <a:rPr dirty="0" sz="2800" spc="50">
                <a:solidFill>
                  <a:srgbClr val="FF0000"/>
                </a:solidFill>
              </a:rPr>
              <a:t> </a:t>
            </a:r>
            <a:r>
              <a:rPr dirty="0" sz="2800" spc="-15">
                <a:solidFill>
                  <a:srgbClr val="FF0000"/>
                </a:solidFill>
              </a:rPr>
              <a:t>округа</a:t>
            </a:r>
            <a:r>
              <a:rPr dirty="0" sz="2800" spc="45">
                <a:solidFill>
                  <a:srgbClr val="FF0000"/>
                </a:solidFill>
              </a:rPr>
              <a:t> </a:t>
            </a:r>
            <a:r>
              <a:rPr dirty="0" sz="2800" spc="-20">
                <a:solidFill>
                  <a:srgbClr val="FF0000"/>
                </a:solidFill>
              </a:rPr>
              <a:t>за</a:t>
            </a:r>
            <a:r>
              <a:rPr dirty="0" sz="2800" spc="-5">
                <a:solidFill>
                  <a:srgbClr val="FF0000"/>
                </a:solidFill>
              </a:rPr>
              <a:t> 2021</a:t>
            </a:r>
            <a:r>
              <a:rPr dirty="0" sz="2800" spc="-10">
                <a:solidFill>
                  <a:srgbClr val="FF0000"/>
                </a:solidFill>
              </a:rPr>
              <a:t> </a:t>
            </a:r>
            <a:r>
              <a:rPr dirty="0" sz="2800" spc="-30">
                <a:solidFill>
                  <a:srgbClr val="FF0000"/>
                </a:solidFill>
              </a:rPr>
              <a:t>год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555619" y="631697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200"/>
            <a:ext cx="9143999" cy="33527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5619" y="631697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7679" y="1856232"/>
            <a:ext cx="3703320" cy="24688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2204" y="1379297"/>
            <a:ext cx="6135370" cy="52762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3048000">
              <a:lnSpc>
                <a:spcPct val="100000"/>
              </a:lnSpc>
              <a:spcBef>
                <a:spcPts val="310"/>
              </a:spcBef>
            </a:pP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Сельское</a:t>
            </a:r>
            <a:r>
              <a:rPr dirty="0" sz="24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0000"/>
                </a:solidFill>
                <a:latin typeface="Arial"/>
                <a:cs typeface="Arial"/>
              </a:rPr>
              <a:t>хозяйство</a:t>
            </a:r>
            <a:endParaRPr sz="2400">
              <a:latin typeface="Arial"/>
              <a:cs typeface="Arial"/>
            </a:endParaRPr>
          </a:p>
          <a:p>
            <a:pPr algn="r" marR="3138170">
              <a:lnSpc>
                <a:spcPct val="100000"/>
              </a:lnSpc>
              <a:spcBef>
                <a:spcPts val="219"/>
              </a:spcBef>
            </a:pPr>
            <a:r>
              <a:rPr dirty="0" sz="2400" spc="-15" b="1">
                <a:latin typeface="Arial"/>
                <a:cs typeface="Arial"/>
              </a:rPr>
              <a:t>КФХ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Проценко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Н.В.</a:t>
            </a:r>
            <a:endParaRPr sz="2400">
              <a:latin typeface="Arial"/>
              <a:cs typeface="Arial"/>
            </a:endParaRPr>
          </a:p>
          <a:p>
            <a:pPr algn="ctr" marL="288925" marR="3328670" indent="-1905">
              <a:lnSpc>
                <a:spcPct val="100000"/>
              </a:lnSpc>
              <a:spcBef>
                <a:spcPts val="15"/>
              </a:spcBef>
            </a:pPr>
            <a:r>
              <a:rPr dirty="0" sz="1800" spc="-20">
                <a:latin typeface="Microsoft Sans Serif"/>
                <a:cs typeface="Microsoft Sans Serif"/>
              </a:rPr>
              <a:t>Проект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 </a:t>
            </a:r>
            <a:r>
              <a:rPr dirty="0" sz="1800" spc="-20">
                <a:latin typeface="Microsoft Sans Serif"/>
                <a:cs typeface="Microsoft Sans Serif"/>
              </a:rPr>
              <a:t>разведению 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крупного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рогатого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скота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абердин-ангусской</a:t>
            </a:r>
            <a:endParaRPr sz="1800">
              <a:latin typeface="Microsoft Sans Serif"/>
              <a:cs typeface="Microsoft Sans Serif"/>
            </a:endParaRPr>
          </a:p>
          <a:p>
            <a:pPr algn="ctr" marR="3039745">
              <a:lnSpc>
                <a:spcPct val="100000"/>
              </a:lnSpc>
            </a:pPr>
            <a:r>
              <a:rPr dirty="0" sz="1800" spc="-15">
                <a:latin typeface="Microsoft Sans Serif"/>
                <a:cs typeface="Microsoft Sans Serif"/>
              </a:rPr>
              <a:t>мясной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породы.</a:t>
            </a:r>
            <a:endParaRPr sz="1800">
              <a:latin typeface="Microsoft Sans Serif"/>
              <a:cs typeface="Microsoft Sans Serif"/>
            </a:endParaRPr>
          </a:p>
          <a:p>
            <a:pPr algn="ctr" marR="2974340">
              <a:lnSpc>
                <a:spcPct val="100000"/>
              </a:lnSpc>
            </a:pP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2021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85">
                <a:latin typeface="Microsoft Sans Serif"/>
                <a:cs typeface="Microsoft Sans Serif"/>
              </a:rPr>
              <a:t>г.-</a:t>
            </a:r>
            <a:r>
              <a:rPr dirty="0" sz="1800" spc="-5">
                <a:latin typeface="Microsoft Sans Serif"/>
                <a:cs typeface="Microsoft Sans Serif"/>
              </a:rPr>
              <a:t> 300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голов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algn="ctr" marR="3039110">
              <a:lnSpc>
                <a:spcPct val="100000"/>
              </a:lnSpc>
            </a:pPr>
            <a:r>
              <a:rPr dirty="0" sz="1800" spc="-15">
                <a:latin typeface="Microsoft Sans Serif"/>
                <a:cs typeface="Microsoft Sans Serif"/>
              </a:rPr>
              <a:t>Приобретено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125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овец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algn="r" marR="3084830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СПК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«Ронино»</a:t>
            </a:r>
            <a:endParaRPr sz="240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spcBef>
                <a:spcPts val="15"/>
              </a:spcBef>
              <a:buAutoNum type="arabicPlain"/>
              <a:tabLst>
                <a:tab pos="203200" algn="l"/>
              </a:tabLst>
            </a:pPr>
            <a:r>
              <a:rPr dirty="0" sz="1800" spc="-20" b="1">
                <a:latin typeface="Arial"/>
                <a:cs typeface="Arial"/>
              </a:rPr>
              <a:t>этап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Открытие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магазина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«Мясная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30">
                <a:latin typeface="Microsoft Sans Serif"/>
                <a:cs typeface="Microsoft Sans Serif"/>
              </a:rPr>
              <a:t>кухня»</a:t>
            </a:r>
            <a:endParaRPr sz="1800">
              <a:latin typeface="Microsoft Sans Serif"/>
              <a:cs typeface="Microsoft Sans Serif"/>
            </a:endParaRPr>
          </a:p>
          <a:p>
            <a:pPr marL="203200" indent="-191135">
              <a:lnSpc>
                <a:spcPct val="100000"/>
              </a:lnSpc>
              <a:buAutoNum type="arabicPlain" startAt="2"/>
              <a:tabLst>
                <a:tab pos="203835" algn="l"/>
              </a:tabLst>
            </a:pPr>
            <a:r>
              <a:rPr dirty="0" sz="1800" spc="-20" b="1">
                <a:latin typeface="Arial"/>
                <a:cs typeface="Arial"/>
              </a:rPr>
              <a:t>этап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470" b="1">
                <a:latin typeface="Arial"/>
                <a:cs typeface="Arial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2022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год</a:t>
            </a:r>
            <a:endParaRPr sz="1800">
              <a:latin typeface="Microsoft Sans Serif"/>
              <a:cs typeface="Microsoft Sans Serif"/>
            </a:endParaRPr>
          </a:p>
          <a:p>
            <a:pPr marL="12700" marR="2884805">
              <a:lnSpc>
                <a:spcPct val="100000"/>
              </a:lnSpc>
            </a:pPr>
            <a:r>
              <a:rPr dirty="0" sz="1800" spc="-30">
                <a:latin typeface="Microsoft Sans Serif"/>
                <a:cs typeface="Microsoft Sans Serif"/>
              </a:rPr>
              <a:t>Реконструкция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цеха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убою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разделке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крупного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мелкого </a:t>
            </a:r>
            <a:r>
              <a:rPr dirty="0" sz="1800" spc="-3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рогатого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скота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10</a:t>
            </a:r>
            <a:endParaRPr sz="5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11752" y="4294606"/>
            <a:ext cx="4291965" cy="2563495"/>
            <a:chOff x="4111752" y="4294606"/>
            <a:chExt cx="4291965" cy="25634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1752" y="4294606"/>
              <a:ext cx="4291584" cy="25633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6824" y="4489703"/>
              <a:ext cx="3721608" cy="2212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5619" y="631697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7363" y="1458467"/>
            <a:ext cx="7298436" cy="25968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67310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375" b="0">
                <a:latin typeface="Microsoft Sans Serif"/>
                <a:cs typeface="Microsoft Sans Serif"/>
              </a:rPr>
              <a:t>11</a:t>
            </a:r>
            <a:endParaRPr sz="50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591" y="4104132"/>
            <a:ext cx="3954779" cy="24505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9096" y="4172711"/>
            <a:ext cx="3819144" cy="23652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5619" y="631697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3378" y="1621282"/>
          <a:ext cx="4975225" cy="245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3454"/>
                <a:gridCol w="1442085"/>
              </a:tblGrid>
              <a:tr h="5791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Количество</a:t>
                      </a:r>
                      <a:r>
                        <a:rPr dirty="0" sz="16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торговых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объектов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(ед.)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146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0805" marR="1130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Количество</a:t>
                      </a:r>
                      <a:r>
                        <a:rPr dirty="0" sz="1600" spc="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хозяйствующих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субъектов</a:t>
                      </a:r>
                      <a:r>
                        <a:rPr dirty="0" sz="1600" spc="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сфере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торговли,</a:t>
                      </a:r>
                      <a:r>
                        <a:rPr dirty="0" sz="1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том </a:t>
                      </a:r>
                      <a:r>
                        <a:rPr dirty="0" sz="1600" spc="-409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числе</a:t>
                      </a:r>
                      <a:r>
                        <a:rPr dirty="0" sz="16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ИП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70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45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0805" marR="100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Оборот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розничной</a:t>
                      </a:r>
                      <a:r>
                        <a:rPr dirty="0" sz="1600" spc="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торговли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2021</a:t>
                      </a:r>
                      <a:r>
                        <a:rPr dirty="0" sz="1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14">
                          <a:latin typeface="Microsoft Sans Serif"/>
                          <a:cs typeface="Microsoft Sans Serif"/>
                        </a:rPr>
                        <a:t>г. </a:t>
                      </a:r>
                      <a:r>
                        <a:rPr dirty="0" sz="1600" spc="-409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(млрд.руб)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1,9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45">
                          <a:latin typeface="Microsoft Sans Serif"/>
                          <a:cs typeface="Microsoft Sans Serif"/>
                        </a:rPr>
                        <a:t>Темп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роста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5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2020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10">
                          <a:latin typeface="Microsoft Sans Serif"/>
                          <a:cs typeface="Microsoft Sans Serif"/>
                        </a:rPr>
                        <a:t>г.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102,7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%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CE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74216" y="1250950"/>
            <a:ext cx="359282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 b="1">
                <a:solidFill>
                  <a:srgbClr val="FF0000"/>
                </a:solidFill>
                <a:latin typeface="Arial"/>
                <a:cs typeface="Arial"/>
              </a:rPr>
              <a:t>Торговая</a:t>
            </a:r>
            <a:r>
              <a:rPr dirty="0" sz="24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деятельность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1496" y="1371600"/>
            <a:ext cx="3822192" cy="534924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12</a:t>
            </a:r>
            <a:endParaRPr sz="50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37361" y="5147945"/>
            <a:ext cx="3632200" cy="1396365"/>
            <a:chOff x="1237361" y="5147945"/>
            <a:chExt cx="3632200" cy="1396365"/>
          </a:xfrm>
        </p:grpSpPr>
        <p:sp>
          <p:nvSpPr>
            <p:cNvPr id="9" name="object 9"/>
            <p:cNvSpPr/>
            <p:nvPr/>
          </p:nvSpPr>
          <p:spPr>
            <a:xfrm>
              <a:off x="1296924" y="6039612"/>
              <a:ext cx="866140" cy="222885"/>
            </a:xfrm>
            <a:custGeom>
              <a:avLst/>
              <a:gdLst/>
              <a:ahLst/>
              <a:cxnLst/>
              <a:rect l="l" t="t" r="r" b="b"/>
              <a:pathLst>
                <a:path w="866139" h="222885">
                  <a:moveTo>
                    <a:pt x="0" y="222503"/>
                  </a:moveTo>
                  <a:lnTo>
                    <a:pt x="150875" y="222503"/>
                  </a:lnTo>
                </a:path>
                <a:path w="866139" h="222885">
                  <a:moveTo>
                    <a:pt x="437388" y="222503"/>
                  </a:moveTo>
                  <a:lnTo>
                    <a:pt x="865632" y="222503"/>
                  </a:lnTo>
                </a:path>
                <a:path w="866139" h="222885">
                  <a:moveTo>
                    <a:pt x="0" y="0"/>
                  </a:moveTo>
                  <a:lnTo>
                    <a:pt x="150875" y="0"/>
                  </a:lnTo>
                </a:path>
                <a:path w="866139" h="222885">
                  <a:moveTo>
                    <a:pt x="437388" y="0"/>
                  </a:moveTo>
                  <a:lnTo>
                    <a:pt x="865632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47800" y="5975604"/>
              <a:ext cx="287020" cy="509270"/>
            </a:xfrm>
            <a:custGeom>
              <a:avLst/>
              <a:gdLst/>
              <a:ahLst/>
              <a:cxnLst/>
              <a:rect l="l" t="t" r="r" b="b"/>
              <a:pathLst>
                <a:path w="287019" h="509270">
                  <a:moveTo>
                    <a:pt x="286512" y="0"/>
                  </a:moveTo>
                  <a:lnTo>
                    <a:pt x="0" y="0"/>
                  </a:lnTo>
                  <a:lnTo>
                    <a:pt x="0" y="470916"/>
                  </a:lnTo>
                  <a:lnTo>
                    <a:pt x="0" y="509016"/>
                  </a:lnTo>
                  <a:lnTo>
                    <a:pt x="286512" y="509016"/>
                  </a:lnTo>
                  <a:lnTo>
                    <a:pt x="286512" y="470916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96924" y="5817108"/>
              <a:ext cx="1579245" cy="445134"/>
            </a:xfrm>
            <a:custGeom>
              <a:avLst/>
              <a:gdLst/>
              <a:ahLst/>
              <a:cxnLst/>
              <a:rect l="l" t="t" r="r" b="b"/>
              <a:pathLst>
                <a:path w="1579245" h="445135">
                  <a:moveTo>
                    <a:pt x="1150620" y="445007"/>
                  </a:moveTo>
                  <a:lnTo>
                    <a:pt x="1578864" y="445007"/>
                  </a:lnTo>
                </a:path>
                <a:path w="1579245" h="445135">
                  <a:moveTo>
                    <a:pt x="1150620" y="222503"/>
                  </a:moveTo>
                  <a:lnTo>
                    <a:pt x="1578864" y="222503"/>
                  </a:lnTo>
                </a:path>
                <a:path w="1579245" h="445135">
                  <a:moveTo>
                    <a:pt x="0" y="0"/>
                  </a:moveTo>
                  <a:lnTo>
                    <a:pt x="1578864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162555" y="5824728"/>
              <a:ext cx="285115" cy="660400"/>
            </a:xfrm>
            <a:custGeom>
              <a:avLst/>
              <a:gdLst/>
              <a:ahLst/>
              <a:cxnLst/>
              <a:rect l="l" t="t" r="r" b="b"/>
              <a:pathLst>
                <a:path w="285114" h="660400">
                  <a:moveTo>
                    <a:pt x="284988" y="0"/>
                  </a:moveTo>
                  <a:lnTo>
                    <a:pt x="0" y="0"/>
                  </a:lnTo>
                  <a:lnTo>
                    <a:pt x="0" y="659892"/>
                  </a:lnTo>
                  <a:lnTo>
                    <a:pt x="284988" y="659892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96924" y="5594604"/>
              <a:ext cx="3007360" cy="668020"/>
            </a:xfrm>
            <a:custGeom>
              <a:avLst/>
              <a:gdLst/>
              <a:ahLst/>
              <a:cxnLst/>
              <a:rect l="l" t="t" r="r" b="b"/>
              <a:pathLst>
                <a:path w="3007360" h="668020">
                  <a:moveTo>
                    <a:pt x="1865376" y="667512"/>
                  </a:moveTo>
                  <a:lnTo>
                    <a:pt x="2293620" y="667512"/>
                  </a:lnTo>
                </a:path>
                <a:path w="3007360" h="668020">
                  <a:moveTo>
                    <a:pt x="1865376" y="445008"/>
                  </a:moveTo>
                  <a:lnTo>
                    <a:pt x="2293620" y="445008"/>
                  </a:lnTo>
                </a:path>
                <a:path w="3007360" h="668020">
                  <a:moveTo>
                    <a:pt x="1865376" y="222504"/>
                  </a:moveTo>
                  <a:lnTo>
                    <a:pt x="2293620" y="222504"/>
                  </a:lnTo>
                </a:path>
                <a:path w="3007360" h="668020">
                  <a:moveTo>
                    <a:pt x="0" y="0"/>
                  </a:moveTo>
                  <a:lnTo>
                    <a:pt x="1578864" y="0"/>
                  </a:lnTo>
                </a:path>
                <a:path w="3007360" h="668020">
                  <a:moveTo>
                    <a:pt x="1865376" y="0"/>
                  </a:moveTo>
                  <a:lnTo>
                    <a:pt x="3006852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875787" y="5558028"/>
              <a:ext cx="287020" cy="927100"/>
            </a:xfrm>
            <a:custGeom>
              <a:avLst/>
              <a:gdLst/>
              <a:ahLst/>
              <a:cxnLst/>
              <a:rect l="l" t="t" r="r" b="b"/>
              <a:pathLst>
                <a:path w="287019" h="927100">
                  <a:moveTo>
                    <a:pt x="286512" y="0"/>
                  </a:moveTo>
                  <a:lnTo>
                    <a:pt x="0" y="0"/>
                  </a:lnTo>
                  <a:lnTo>
                    <a:pt x="0" y="926592"/>
                  </a:lnTo>
                  <a:lnTo>
                    <a:pt x="286512" y="926592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75531" y="5817108"/>
              <a:ext cx="428625" cy="445134"/>
            </a:xfrm>
            <a:custGeom>
              <a:avLst/>
              <a:gdLst/>
              <a:ahLst/>
              <a:cxnLst/>
              <a:rect l="l" t="t" r="r" b="b"/>
              <a:pathLst>
                <a:path w="428625" h="445135">
                  <a:moveTo>
                    <a:pt x="0" y="445007"/>
                  </a:moveTo>
                  <a:lnTo>
                    <a:pt x="428243" y="445007"/>
                  </a:lnTo>
                </a:path>
                <a:path w="428625" h="445135">
                  <a:moveTo>
                    <a:pt x="0" y="222503"/>
                  </a:moveTo>
                  <a:lnTo>
                    <a:pt x="428243" y="222503"/>
                  </a:lnTo>
                </a:path>
                <a:path w="428625" h="445135">
                  <a:moveTo>
                    <a:pt x="0" y="0"/>
                  </a:moveTo>
                  <a:lnTo>
                    <a:pt x="428243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590543" y="5804916"/>
              <a:ext cx="285115" cy="680085"/>
            </a:xfrm>
            <a:custGeom>
              <a:avLst/>
              <a:gdLst/>
              <a:ahLst/>
              <a:cxnLst/>
              <a:rect l="l" t="t" r="r" b="b"/>
              <a:pathLst>
                <a:path w="285114" h="680085">
                  <a:moveTo>
                    <a:pt x="284988" y="0"/>
                  </a:moveTo>
                  <a:lnTo>
                    <a:pt x="0" y="0"/>
                  </a:lnTo>
                  <a:lnTo>
                    <a:pt x="0" y="679704"/>
                  </a:lnTo>
                  <a:lnTo>
                    <a:pt x="284988" y="679704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96924" y="5373624"/>
              <a:ext cx="3569335" cy="889000"/>
            </a:xfrm>
            <a:custGeom>
              <a:avLst/>
              <a:gdLst/>
              <a:ahLst/>
              <a:cxnLst/>
              <a:rect l="l" t="t" r="r" b="b"/>
              <a:pathLst>
                <a:path w="3569335" h="889000">
                  <a:moveTo>
                    <a:pt x="3293364" y="888491"/>
                  </a:moveTo>
                  <a:lnTo>
                    <a:pt x="3569208" y="888491"/>
                  </a:lnTo>
                </a:path>
                <a:path w="3569335" h="889000">
                  <a:moveTo>
                    <a:pt x="3293364" y="665988"/>
                  </a:moveTo>
                  <a:lnTo>
                    <a:pt x="3569208" y="665988"/>
                  </a:lnTo>
                </a:path>
                <a:path w="3569335" h="889000">
                  <a:moveTo>
                    <a:pt x="3293364" y="443484"/>
                  </a:moveTo>
                  <a:lnTo>
                    <a:pt x="3569208" y="443484"/>
                  </a:lnTo>
                </a:path>
                <a:path w="3569335" h="889000">
                  <a:moveTo>
                    <a:pt x="3293364" y="220979"/>
                  </a:moveTo>
                  <a:lnTo>
                    <a:pt x="3569208" y="220979"/>
                  </a:lnTo>
                </a:path>
                <a:path w="3569335" h="889000">
                  <a:moveTo>
                    <a:pt x="0" y="0"/>
                  </a:moveTo>
                  <a:lnTo>
                    <a:pt x="3006852" y="0"/>
                  </a:lnTo>
                </a:path>
                <a:path w="3569335" h="889000">
                  <a:moveTo>
                    <a:pt x="3293364" y="0"/>
                  </a:moveTo>
                  <a:lnTo>
                    <a:pt x="3569208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303775" y="5250180"/>
              <a:ext cx="287020" cy="1234440"/>
            </a:xfrm>
            <a:custGeom>
              <a:avLst/>
              <a:gdLst/>
              <a:ahLst/>
              <a:cxnLst/>
              <a:rect l="l" t="t" r="r" b="b"/>
              <a:pathLst>
                <a:path w="287020" h="1234439">
                  <a:moveTo>
                    <a:pt x="286512" y="0"/>
                  </a:moveTo>
                  <a:lnTo>
                    <a:pt x="0" y="0"/>
                  </a:lnTo>
                  <a:lnTo>
                    <a:pt x="0" y="1234440"/>
                  </a:lnTo>
                  <a:lnTo>
                    <a:pt x="286512" y="1234440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40536" y="5151120"/>
              <a:ext cx="3625850" cy="1390015"/>
            </a:xfrm>
            <a:custGeom>
              <a:avLst/>
              <a:gdLst/>
              <a:ahLst/>
              <a:cxnLst/>
              <a:rect l="l" t="t" r="r" b="b"/>
              <a:pathLst>
                <a:path w="3625850" h="1390015">
                  <a:moveTo>
                    <a:pt x="56387" y="0"/>
                  </a:moveTo>
                  <a:lnTo>
                    <a:pt x="3625596" y="0"/>
                  </a:lnTo>
                </a:path>
                <a:path w="3625850" h="1390015">
                  <a:moveTo>
                    <a:pt x="56387" y="1333499"/>
                  </a:moveTo>
                  <a:lnTo>
                    <a:pt x="56387" y="0"/>
                  </a:lnTo>
                </a:path>
                <a:path w="3625850" h="1390015">
                  <a:moveTo>
                    <a:pt x="0" y="1333499"/>
                  </a:moveTo>
                  <a:lnTo>
                    <a:pt x="56387" y="1333499"/>
                  </a:lnTo>
                </a:path>
                <a:path w="3625850" h="1390015">
                  <a:moveTo>
                    <a:pt x="0" y="1110995"/>
                  </a:moveTo>
                  <a:lnTo>
                    <a:pt x="56387" y="1110995"/>
                  </a:lnTo>
                </a:path>
                <a:path w="3625850" h="1390015">
                  <a:moveTo>
                    <a:pt x="0" y="888491"/>
                  </a:moveTo>
                  <a:lnTo>
                    <a:pt x="56387" y="888491"/>
                  </a:lnTo>
                </a:path>
                <a:path w="3625850" h="1390015">
                  <a:moveTo>
                    <a:pt x="0" y="665987"/>
                  </a:moveTo>
                  <a:lnTo>
                    <a:pt x="56387" y="665987"/>
                  </a:lnTo>
                </a:path>
                <a:path w="3625850" h="1390015">
                  <a:moveTo>
                    <a:pt x="0" y="443483"/>
                  </a:moveTo>
                  <a:lnTo>
                    <a:pt x="56387" y="443483"/>
                  </a:lnTo>
                </a:path>
                <a:path w="3625850" h="1390015">
                  <a:moveTo>
                    <a:pt x="0" y="222503"/>
                  </a:moveTo>
                  <a:lnTo>
                    <a:pt x="56387" y="222503"/>
                  </a:lnTo>
                </a:path>
                <a:path w="3625850" h="1390015">
                  <a:moveTo>
                    <a:pt x="0" y="0"/>
                  </a:moveTo>
                  <a:lnTo>
                    <a:pt x="56387" y="0"/>
                  </a:lnTo>
                </a:path>
                <a:path w="3625850" h="1390015">
                  <a:moveTo>
                    <a:pt x="56387" y="1333499"/>
                  </a:moveTo>
                  <a:lnTo>
                    <a:pt x="3625596" y="1333499"/>
                  </a:lnTo>
                </a:path>
                <a:path w="3625850" h="1390015">
                  <a:moveTo>
                    <a:pt x="56387" y="1333499"/>
                  </a:moveTo>
                  <a:lnTo>
                    <a:pt x="56387" y="1389887"/>
                  </a:lnTo>
                </a:path>
                <a:path w="3625850" h="1390015">
                  <a:moveTo>
                    <a:pt x="769619" y="1333499"/>
                  </a:moveTo>
                  <a:lnTo>
                    <a:pt x="769619" y="1389887"/>
                  </a:lnTo>
                </a:path>
                <a:path w="3625850" h="1390015">
                  <a:moveTo>
                    <a:pt x="1484376" y="1333499"/>
                  </a:moveTo>
                  <a:lnTo>
                    <a:pt x="1484376" y="1389887"/>
                  </a:lnTo>
                </a:path>
                <a:path w="3625850" h="1390015">
                  <a:moveTo>
                    <a:pt x="2197608" y="1333499"/>
                  </a:moveTo>
                  <a:lnTo>
                    <a:pt x="2197608" y="1389887"/>
                  </a:lnTo>
                </a:path>
                <a:path w="3625850" h="1390015">
                  <a:moveTo>
                    <a:pt x="2912364" y="1333499"/>
                  </a:moveTo>
                  <a:lnTo>
                    <a:pt x="2912364" y="1389887"/>
                  </a:lnTo>
                </a:path>
                <a:path w="3625850" h="1390015">
                  <a:moveTo>
                    <a:pt x="3625596" y="1333499"/>
                  </a:moveTo>
                  <a:lnTo>
                    <a:pt x="3625596" y="1389887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78279" y="5907024"/>
              <a:ext cx="226060" cy="539750"/>
            </a:xfrm>
            <a:custGeom>
              <a:avLst/>
              <a:gdLst/>
              <a:ahLst/>
              <a:cxnLst/>
              <a:rect l="l" t="t" r="r" b="b"/>
              <a:pathLst>
                <a:path w="226060" h="539750">
                  <a:moveTo>
                    <a:pt x="225551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225551" y="53949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1516125" y="5931509"/>
            <a:ext cx="177800" cy="4921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126432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77795" y="5829300"/>
            <a:ext cx="254635" cy="617220"/>
          </a:xfrm>
          <a:custGeom>
            <a:avLst/>
            <a:gdLst/>
            <a:ahLst/>
            <a:cxnLst/>
            <a:rect l="l" t="t" r="r" b="b"/>
            <a:pathLst>
              <a:path w="254635" h="617220">
                <a:moveTo>
                  <a:pt x="254507" y="0"/>
                </a:moveTo>
                <a:lnTo>
                  <a:pt x="0" y="0"/>
                </a:lnTo>
                <a:lnTo>
                  <a:pt x="0" y="617220"/>
                </a:lnTo>
                <a:lnTo>
                  <a:pt x="254507" y="617220"/>
                </a:lnTo>
                <a:lnTo>
                  <a:pt x="25450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219705" y="5856225"/>
            <a:ext cx="203835" cy="565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129842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91027" y="5596128"/>
            <a:ext cx="256540" cy="617220"/>
          </a:xfrm>
          <a:custGeom>
            <a:avLst/>
            <a:gdLst/>
            <a:ahLst/>
            <a:cxnLst/>
            <a:rect l="l" t="t" r="r" b="b"/>
            <a:pathLst>
              <a:path w="256539" h="617220">
                <a:moveTo>
                  <a:pt x="256031" y="0"/>
                </a:moveTo>
                <a:lnTo>
                  <a:pt x="0" y="0"/>
                </a:lnTo>
                <a:lnTo>
                  <a:pt x="0" y="617220"/>
                </a:lnTo>
                <a:lnTo>
                  <a:pt x="256031" y="617220"/>
                </a:lnTo>
                <a:lnTo>
                  <a:pt x="25603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933344" y="5623657"/>
            <a:ext cx="204470" cy="565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135827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05784" y="5829300"/>
            <a:ext cx="254635" cy="617220"/>
          </a:xfrm>
          <a:custGeom>
            <a:avLst/>
            <a:gdLst/>
            <a:ahLst/>
            <a:cxnLst/>
            <a:rect l="l" t="t" r="r" b="b"/>
            <a:pathLst>
              <a:path w="254635" h="617220">
                <a:moveTo>
                  <a:pt x="254508" y="0"/>
                </a:moveTo>
                <a:lnTo>
                  <a:pt x="0" y="0"/>
                </a:lnTo>
                <a:lnTo>
                  <a:pt x="0" y="617220"/>
                </a:lnTo>
                <a:lnTo>
                  <a:pt x="254508" y="617220"/>
                </a:lnTo>
                <a:lnTo>
                  <a:pt x="2545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647694" y="5856225"/>
            <a:ext cx="203835" cy="565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130277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19015" y="5288279"/>
            <a:ext cx="256540" cy="617220"/>
          </a:xfrm>
          <a:custGeom>
            <a:avLst/>
            <a:gdLst/>
            <a:ahLst/>
            <a:cxnLst/>
            <a:rect l="l" t="t" r="r" b="b"/>
            <a:pathLst>
              <a:path w="256539" h="617220">
                <a:moveTo>
                  <a:pt x="256032" y="0"/>
                </a:moveTo>
                <a:lnTo>
                  <a:pt x="0" y="0"/>
                </a:lnTo>
                <a:lnTo>
                  <a:pt x="0" y="617220"/>
                </a:lnTo>
                <a:lnTo>
                  <a:pt x="256032" y="617220"/>
                </a:lnTo>
                <a:lnTo>
                  <a:pt x="25603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361815" y="5315510"/>
            <a:ext cx="203835" cy="5651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142763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61261" y="6576161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75129" y="6576161"/>
            <a:ext cx="3867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libri"/>
                <a:cs typeface="Calibri"/>
              </a:rPr>
              <a:t>2018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89250" y="6576161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03497" y="6576161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libri"/>
                <a:cs typeface="Calibri"/>
              </a:rPr>
              <a:t>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17619" y="6576161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8612" y="4364482"/>
            <a:ext cx="4217035" cy="222059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494790" marR="5080" indent="-854075">
              <a:lnSpc>
                <a:spcPts val="2060"/>
              </a:lnSpc>
              <a:spcBef>
                <a:spcPts val="250"/>
              </a:spcBef>
            </a:pP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Оборот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розничной </a:t>
            </a:r>
            <a:r>
              <a:rPr dirty="0" sz="1800" spc="-15" b="1">
                <a:solidFill>
                  <a:srgbClr val="FF0000"/>
                </a:solidFill>
                <a:latin typeface="Arial"/>
                <a:cs typeface="Arial"/>
              </a:rPr>
              <a:t>торговли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на </a:t>
            </a:r>
            <a:r>
              <a:rPr dirty="0" sz="1800" spc="-4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душу</a:t>
            </a:r>
            <a:r>
              <a:rPr dirty="0" sz="1800" spc="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населения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400" spc="-5">
                <a:latin typeface="Calibri"/>
                <a:cs typeface="Calibri"/>
              </a:rPr>
              <a:t>145000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400" spc="-5">
                <a:latin typeface="Calibri"/>
                <a:cs typeface="Calibri"/>
              </a:rPr>
              <a:t>140000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>
                <a:latin typeface="Calibri"/>
                <a:cs typeface="Calibri"/>
              </a:rPr>
              <a:t>135000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400">
                <a:latin typeface="Calibri"/>
                <a:cs typeface="Calibri"/>
              </a:rPr>
              <a:t>130000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400">
                <a:latin typeface="Calibri"/>
                <a:cs typeface="Calibri"/>
              </a:rPr>
              <a:t>125000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400">
                <a:latin typeface="Calibri"/>
                <a:cs typeface="Calibri"/>
              </a:rPr>
              <a:t>120000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400">
                <a:latin typeface="Calibri"/>
                <a:cs typeface="Calibri"/>
              </a:rPr>
              <a:t>115000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0413" y="5494792"/>
            <a:ext cx="225425" cy="6477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5"/>
              </a:lnSpc>
            </a:pPr>
            <a:r>
              <a:rPr dirty="0" sz="1400" spc="-30" b="1">
                <a:latin typeface="Arial"/>
                <a:cs typeface="Arial"/>
              </a:rPr>
              <a:t>рублей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30580" y="1498091"/>
            <a:ext cx="7345680" cy="582295"/>
          </a:xfrm>
          <a:custGeom>
            <a:avLst/>
            <a:gdLst/>
            <a:ahLst/>
            <a:cxnLst/>
            <a:rect l="l" t="t" r="r" b="b"/>
            <a:pathLst>
              <a:path w="7345680" h="582294">
                <a:moveTo>
                  <a:pt x="7248652" y="0"/>
                </a:moveTo>
                <a:lnTo>
                  <a:pt x="97028" y="0"/>
                </a:lnTo>
                <a:lnTo>
                  <a:pt x="59257" y="7623"/>
                </a:lnTo>
                <a:lnTo>
                  <a:pt x="28416" y="28416"/>
                </a:lnTo>
                <a:lnTo>
                  <a:pt x="7623" y="59257"/>
                </a:lnTo>
                <a:lnTo>
                  <a:pt x="0" y="97028"/>
                </a:lnTo>
                <a:lnTo>
                  <a:pt x="0" y="485140"/>
                </a:lnTo>
                <a:lnTo>
                  <a:pt x="7623" y="522910"/>
                </a:lnTo>
                <a:lnTo>
                  <a:pt x="28416" y="553751"/>
                </a:lnTo>
                <a:lnTo>
                  <a:pt x="59257" y="574544"/>
                </a:lnTo>
                <a:lnTo>
                  <a:pt x="97028" y="582168"/>
                </a:lnTo>
                <a:lnTo>
                  <a:pt x="7248652" y="582168"/>
                </a:lnTo>
                <a:lnTo>
                  <a:pt x="7286422" y="574544"/>
                </a:lnTo>
                <a:lnTo>
                  <a:pt x="7317263" y="553751"/>
                </a:lnTo>
                <a:lnTo>
                  <a:pt x="7338056" y="522910"/>
                </a:lnTo>
                <a:lnTo>
                  <a:pt x="7345680" y="485140"/>
                </a:lnTo>
                <a:lnTo>
                  <a:pt x="7345680" y="97028"/>
                </a:lnTo>
                <a:lnTo>
                  <a:pt x="7338056" y="59257"/>
                </a:lnTo>
                <a:lnTo>
                  <a:pt x="7317263" y="28416"/>
                </a:lnTo>
                <a:lnTo>
                  <a:pt x="7286422" y="7623"/>
                </a:lnTo>
                <a:lnTo>
                  <a:pt x="72486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09929" y="1557654"/>
            <a:ext cx="18129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Карта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ЗАБОТА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732" y="3131820"/>
            <a:ext cx="4181855" cy="24353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13</a:t>
            </a:r>
            <a:endParaRPr sz="5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402" y="2357755"/>
            <a:ext cx="7174230" cy="2831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Arial"/>
                <a:cs typeface="Arial"/>
              </a:rPr>
              <a:t>16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организаций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–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участники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проекта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4779645">
              <a:lnSpc>
                <a:spcPct val="100000"/>
              </a:lnSpc>
              <a:spcBef>
                <a:spcPts val="1550"/>
              </a:spcBef>
            </a:pPr>
            <a:r>
              <a:rPr dirty="0" sz="2000" b="1">
                <a:latin typeface="Arial"/>
                <a:cs typeface="Arial"/>
              </a:rPr>
              <a:t>В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2021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0" b="1">
                <a:latin typeface="Arial"/>
                <a:cs typeface="Arial"/>
              </a:rPr>
              <a:t>г.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стали</a:t>
            </a:r>
            <a:endParaRPr sz="2000">
              <a:latin typeface="Arial"/>
              <a:cs typeface="Arial"/>
            </a:endParaRPr>
          </a:p>
          <a:p>
            <a:pPr marL="4779645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участниками: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4779645" marR="41465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ИП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Макарина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Т.Н.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ИП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Керимов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И.А</a:t>
            </a:r>
            <a:endParaRPr sz="1800">
              <a:latin typeface="Arial"/>
              <a:cs typeface="Arial"/>
            </a:endParaRPr>
          </a:p>
          <a:p>
            <a:pPr marL="4779645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ИП</a:t>
            </a:r>
            <a:r>
              <a:rPr dirty="0" sz="1800" spc="-15" b="1">
                <a:latin typeface="Arial"/>
                <a:cs typeface="Arial"/>
              </a:rPr>
              <a:t> Соловьева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С.М. </a:t>
            </a:r>
            <a:r>
              <a:rPr dirty="0" sz="1800" b="1">
                <a:latin typeface="Arial"/>
                <a:cs typeface="Arial"/>
              </a:rPr>
              <a:t> ИП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Никифорова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М.И.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1399032"/>
            <a:ext cx="5329428" cy="396087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46120" y="1429511"/>
            <a:ext cx="5646420" cy="5234940"/>
            <a:chOff x="3246120" y="1429511"/>
            <a:chExt cx="5646420" cy="52349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600" y="1429511"/>
              <a:ext cx="2948940" cy="32659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20" y="4287011"/>
              <a:ext cx="3761231" cy="23774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14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7348" y="1558797"/>
            <a:ext cx="7214870" cy="750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309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Предприятия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потребительской</a:t>
            </a:r>
            <a:r>
              <a:rPr dirty="0" sz="2400" spc="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кооперации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  <a:tabLst>
                <a:tab pos="2021205" algn="l"/>
                <a:tab pos="3820795" algn="l"/>
                <a:tab pos="5468620" algn="l"/>
              </a:tabLst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35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магазинов	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павильона	1</a:t>
            </a:r>
            <a:r>
              <a:rPr dirty="0" sz="14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автомагазин	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dirty="0" sz="14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точки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общепита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2400" y="2249398"/>
            <a:ext cx="8991600" cy="4608830"/>
            <a:chOff x="152400" y="2249398"/>
            <a:chExt cx="8991600" cy="46088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2020" y="2249398"/>
              <a:ext cx="4411979" cy="46085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7091" y="2444495"/>
              <a:ext cx="3887723" cy="42473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2267711"/>
              <a:ext cx="4794504" cy="30891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471" y="2462783"/>
              <a:ext cx="4224528" cy="25191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427" y="4075150"/>
              <a:ext cx="4308348" cy="2782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500" y="4270247"/>
              <a:ext cx="3738372" cy="239420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15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66850" y="1871620"/>
            <a:ext cx="6936105" cy="965835"/>
            <a:chOff x="1466850" y="1871620"/>
            <a:chExt cx="6936105" cy="965835"/>
          </a:xfrm>
        </p:grpSpPr>
        <p:sp>
          <p:nvSpPr>
            <p:cNvPr id="5" name="object 5"/>
            <p:cNvSpPr/>
            <p:nvPr/>
          </p:nvSpPr>
          <p:spPr>
            <a:xfrm>
              <a:off x="1509521" y="2181606"/>
              <a:ext cx="6850380" cy="306705"/>
            </a:xfrm>
            <a:custGeom>
              <a:avLst/>
              <a:gdLst/>
              <a:ahLst/>
              <a:cxnLst/>
              <a:rect l="l" t="t" r="r" b="b"/>
              <a:pathLst>
                <a:path w="6850380" h="306705">
                  <a:moveTo>
                    <a:pt x="0" y="306324"/>
                  </a:moveTo>
                  <a:lnTo>
                    <a:pt x="293370" y="306324"/>
                  </a:lnTo>
                </a:path>
                <a:path w="6850380" h="306705">
                  <a:moveTo>
                    <a:pt x="1076705" y="306324"/>
                  </a:moveTo>
                  <a:lnTo>
                    <a:pt x="1663446" y="306324"/>
                  </a:lnTo>
                </a:path>
                <a:path w="6850380" h="306705">
                  <a:moveTo>
                    <a:pt x="2446781" y="306324"/>
                  </a:moveTo>
                  <a:lnTo>
                    <a:pt x="3033522" y="306324"/>
                  </a:lnTo>
                </a:path>
                <a:path w="6850380" h="306705">
                  <a:moveTo>
                    <a:pt x="3816857" y="306324"/>
                  </a:moveTo>
                  <a:lnTo>
                    <a:pt x="4403598" y="306324"/>
                  </a:lnTo>
                </a:path>
                <a:path w="6850380" h="306705">
                  <a:moveTo>
                    <a:pt x="5186933" y="306324"/>
                  </a:moveTo>
                  <a:lnTo>
                    <a:pt x="5773674" y="306324"/>
                  </a:lnTo>
                </a:path>
                <a:path w="6850380" h="306705">
                  <a:moveTo>
                    <a:pt x="6557009" y="306324"/>
                  </a:moveTo>
                  <a:lnTo>
                    <a:pt x="6850380" y="306324"/>
                  </a:lnTo>
                </a:path>
                <a:path w="6850380" h="306705">
                  <a:moveTo>
                    <a:pt x="0" y="0"/>
                  </a:moveTo>
                  <a:lnTo>
                    <a:pt x="293370" y="0"/>
                  </a:lnTo>
                </a:path>
                <a:path w="6850380" h="306705">
                  <a:moveTo>
                    <a:pt x="717041" y="0"/>
                  </a:moveTo>
                  <a:lnTo>
                    <a:pt x="1663446" y="0"/>
                  </a:lnTo>
                </a:path>
                <a:path w="6850380" h="306705">
                  <a:moveTo>
                    <a:pt x="2087118" y="0"/>
                  </a:moveTo>
                  <a:lnTo>
                    <a:pt x="3033522" y="0"/>
                  </a:lnTo>
                </a:path>
                <a:path w="6850380" h="306705">
                  <a:moveTo>
                    <a:pt x="3457194" y="0"/>
                  </a:moveTo>
                  <a:lnTo>
                    <a:pt x="4403598" y="0"/>
                  </a:lnTo>
                </a:path>
                <a:path w="6850380" h="306705">
                  <a:moveTo>
                    <a:pt x="4795266" y="0"/>
                  </a:moveTo>
                  <a:lnTo>
                    <a:pt x="5773674" y="0"/>
                  </a:lnTo>
                </a:path>
                <a:path w="6850380" h="306705">
                  <a:moveTo>
                    <a:pt x="6165342" y="0"/>
                  </a:moveTo>
                  <a:lnTo>
                    <a:pt x="68503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09521" y="1875282"/>
              <a:ext cx="6850380" cy="0"/>
            </a:xfrm>
            <a:custGeom>
              <a:avLst/>
              <a:gdLst/>
              <a:ahLst/>
              <a:cxnLst/>
              <a:rect l="l" t="t" r="r" b="b"/>
              <a:pathLst>
                <a:path w="6850380" h="0">
                  <a:moveTo>
                    <a:pt x="0" y="0"/>
                  </a:moveTo>
                  <a:lnTo>
                    <a:pt x="68503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08759" y="1876044"/>
              <a:ext cx="6852284" cy="919480"/>
            </a:xfrm>
            <a:custGeom>
              <a:avLst/>
              <a:gdLst/>
              <a:ahLst/>
              <a:cxnLst/>
              <a:rect l="l" t="t" r="r" b="b"/>
              <a:pathLst>
                <a:path w="6852284" h="919480">
                  <a:moveTo>
                    <a:pt x="0" y="918972"/>
                  </a:moveTo>
                  <a:lnTo>
                    <a:pt x="6851904" y="918972"/>
                  </a:lnTo>
                  <a:lnTo>
                    <a:pt x="6851904" y="0"/>
                  </a:lnTo>
                  <a:lnTo>
                    <a:pt x="0" y="0"/>
                  </a:lnTo>
                  <a:lnTo>
                    <a:pt x="0" y="918972"/>
                  </a:lnTo>
                  <a:close/>
                </a:path>
              </a:pathLst>
            </a:custGeom>
            <a:ln w="88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802892" y="1978151"/>
              <a:ext cx="5872480" cy="817244"/>
            </a:xfrm>
            <a:custGeom>
              <a:avLst/>
              <a:gdLst/>
              <a:ahLst/>
              <a:cxnLst/>
              <a:rect l="l" t="t" r="r" b="b"/>
              <a:pathLst>
                <a:path w="5872480" h="817244">
                  <a:moveTo>
                    <a:pt x="391668" y="33528"/>
                  </a:moveTo>
                  <a:lnTo>
                    <a:pt x="0" y="33528"/>
                  </a:lnTo>
                  <a:lnTo>
                    <a:pt x="0" y="816864"/>
                  </a:lnTo>
                  <a:lnTo>
                    <a:pt x="391668" y="816864"/>
                  </a:lnTo>
                  <a:lnTo>
                    <a:pt x="391668" y="33528"/>
                  </a:lnTo>
                  <a:close/>
                </a:path>
                <a:path w="5872480" h="817244">
                  <a:moveTo>
                    <a:pt x="1761744" y="33528"/>
                  </a:moveTo>
                  <a:lnTo>
                    <a:pt x="1370076" y="33528"/>
                  </a:lnTo>
                  <a:lnTo>
                    <a:pt x="1370076" y="816864"/>
                  </a:lnTo>
                  <a:lnTo>
                    <a:pt x="1761744" y="816864"/>
                  </a:lnTo>
                  <a:lnTo>
                    <a:pt x="1761744" y="33528"/>
                  </a:lnTo>
                  <a:close/>
                </a:path>
                <a:path w="5872480" h="817244">
                  <a:moveTo>
                    <a:pt x="3131820" y="0"/>
                  </a:moveTo>
                  <a:lnTo>
                    <a:pt x="2740152" y="0"/>
                  </a:lnTo>
                  <a:lnTo>
                    <a:pt x="2740152" y="816864"/>
                  </a:lnTo>
                  <a:lnTo>
                    <a:pt x="3131820" y="816864"/>
                  </a:lnTo>
                  <a:lnTo>
                    <a:pt x="3131820" y="0"/>
                  </a:lnTo>
                  <a:close/>
                </a:path>
                <a:path w="5872480" h="817244">
                  <a:moveTo>
                    <a:pt x="4501896" y="1524"/>
                  </a:moveTo>
                  <a:lnTo>
                    <a:pt x="4110228" y="1524"/>
                  </a:lnTo>
                  <a:lnTo>
                    <a:pt x="4110228" y="816864"/>
                  </a:lnTo>
                  <a:lnTo>
                    <a:pt x="4501896" y="816864"/>
                  </a:lnTo>
                  <a:lnTo>
                    <a:pt x="4501896" y="1524"/>
                  </a:lnTo>
                  <a:close/>
                </a:path>
                <a:path w="5872480" h="817244">
                  <a:moveTo>
                    <a:pt x="5871972" y="1524"/>
                  </a:moveTo>
                  <a:lnTo>
                    <a:pt x="5480304" y="1524"/>
                  </a:lnTo>
                  <a:lnTo>
                    <a:pt x="5480304" y="816864"/>
                  </a:lnTo>
                  <a:lnTo>
                    <a:pt x="5871972" y="816864"/>
                  </a:lnTo>
                  <a:lnTo>
                    <a:pt x="5871972" y="1524"/>
                  </a:lnTo>
                  <a:close/>
                </a:path>
              </a:pathLst>
            </a:custGeom>
            <a:solidFill>
              <a:srgbClr val="FF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02891" y="1978152"/>
              <a:ext cx="5872480" cy="817244"/>
            </a:xfrm>
            <a:custGeom>
              <a:avLst/>
              <a:gdLst/>
              <a:ahLst/>
              <a:cxnLst/>
              <a:rect l="l" t="t" r="r" b="b"/>
              <a:pathLst>
                <a:path w="5872480" h="817244">
                  <a:moveTo>
                    <a:pt x="0" y="33527"/>
                  </a:moveTo>
                  <a:lnTo>
                    <a:pt x="391668" y="33527"/>
                  </a:lnTo>
                  <a:lnTo>
                    <a:pt x="391668" y="816863"/>
                  </a:lnTo>
                  <a:lnTo>
                    <a:pt x="0" y="816863"/>
                  </a:lnTo>
                  <a:lnTo>
                    <a:pt x="0" y="33527"/>
                  </a:lnTo>
                  <a:close/>
                </a:path>
                <a:path w="5872480" h="817244">
                  <a:moveTo>
                    <a:pt x="1370076" y="33527"/>
                  </a:moveTo>
                  <a:lnTo>
                    <a:pt x="1761744" y="33527"/>
                  </a:lnTo>
                  <a:lnTo>
                    <a:pt x="1761744" y="816863"/>
                  </a:lnTo>
                  <a:lnTo>
                    <a:pt x="1370076" y="816863"/>
                  </a:lnTo>
                  <a:lnTo>
                    <a:pt x="1370076" y="33527"/>
                  </a:lnTo>
                  <a:close/>
                </a:path>
                <a:path w="5872480" h="817244">
                  <a:moveTo>
                    <a:pt x="2740152" y="0"/>
                  </a:moveTo>
                  <a:lnTo>
                    <a:pt x="3131820" y="0"/>
                  </a:lnTo>
                  <a:lnTo>
                    <a:pt x="3131820" y="816863"/>
                  </a:lnTo>
                  <a:lnTo>
                    <a:pt x="2740152" y="816863"/>
                  </a:lnTo>
                  <a:lnTo>
                    <a:pt x="2740152" y="0"/>
                  </a:lnTo>
                  <a:close/>
                </a:path>
                <a:path w="5872480" h="817244">
                  <a:moveTo>
                    <a:pt x="4110228" y="1524"/>
                  </a:moveTo>
                  <a:lnTo>
                    <a:pt x="4501896" y="1524"/>
                  </a:lnTo>
                  <a:lnTo>
                    <a:pt x="4501896" y="816863"/>
                  </a:lnTo>
                  <a:lnTo>
                    <a:pt x="4110228" y="816863"/>
                  </a:lnTo>
                  <a:lnTo>
                    <a:pt x="4110228" y="1524"/>
                  </a:lnTo>
                  <a:close/>
                </a:path>
                <a:path w="5872480" h="817244">
                  <a:moveTo>
                    <a:pt x="5480304" y="1524"/>
                  </a:moveTo>
                  <a:lnTo>
                    <a:pt x="5871972" y="1524"/>
                  </a:lnTo>
                  <a:lnTo>
                    <a:pt x="5871972" y="816863"/>
                  </a:lnTo>
                  <a:lnTo>
                    <a:pt x="5480304" y="816863"/>
                  </a:lnTo>
                  <a:lnTo>
                    <a:pt x="5480304" y="1524"/>
                  </a:lnTo>
                  <a:close/>
                </a:path>
              </a:pathLst>
            </a:custGeom>
            <a:ln w="88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194560" y="2324099"/>
              <a:ext cx="5872480" cy="471170"/>
            </a:xfrm>
            <a:custGeom>
              <a:avLst/>
              <a:gdLst/>
              <a:ahLst/>
              <a:cxnLst/>
              <a:rect l="l" t="t" r="r" b="b"/>
              <a:pathLst>
                <a:path w="5872480" h="471169">
                  <a:moveTo>
                    <a:pt x="391668" y="70104"/>
                  </a:moveTo>
                  <a:lnTo>
                    <a:pt x="0" y="70104"/>
                  </a:lnTo>
                  <a:lnTo>
                    <a:pt x="0" y="470916"/>
                  </a:lnTo>
                  <a:lnTo>
                    <a:pt x="391668" y="470916"/>
                  </a:lnTo>
                  <a:lnTo>
                    <a:pt x="391668" y="70104"/>
                  </a:lnTo>
                  <a:close/>
                </a:path>
                <a:path w="5872480" h="471169">
                  <a:moveTo>
                    <a:pt x="1761744" y="32004"/>
                  </a:moveTo>
                  <a:lnTo>
                    <a:pt x="1370076" y="32004"/>
                  </a:lnTo>
                  <a:lnTo>
                    <a:pt x="1370076" y="470916"/>
                  </a:lnTo>
                  <a:lnTo>
                    <a:pt x="1761744" y="470916"/>
                  </a:lnTo>
                  <a:lnTo>
                    <a:pt x="1761744" y="32004"/>
                  </a:lnTo>
                  <a:close/>
                </a:path>
                <a:path w="5872480" h="471169">
                  <a:moveTo>
                    <a:pt x="3131820" y="39624"/>
                  </a:moveTo>
                  <a:lnTo>
                    <a:pt x="2740152" y="39624"/>
                  </a:lnTo>
                  <a:lnTo>
                    <a:pt x="2740152" y="470916"/>
                  </a:lnTo>
                  <a:lnTo>
                    <a:pt x="3131820" y="470916"/>
                  </a:lnTo>
                  <a:lnTo>
                    <a:pt x="3131820" y="39624"/>
                  </a:lnTo>
                  <a:close/>
                </a:path>
                <a:path w="5872480" h="471169">
                  <a:moveTo>
                    <a:pt x="4501896" y="0"/>
                  </a:moveTo>
                  <a:lnTo>
                    <a:pt x="4110228" y="0"/>
                  </a:lnTo>
                  <a:lnTo>
                    <a:pt x="4110228" y="470916"/>
                  </a:lnTo>
                  <a:lnTo>
                    <a:pt x="4501896" y="470916"/>
                  </a:lnTo>
                  <a:lnTo>
                    <a:pt x="4501896" y="0"/>
                  </a:lnTo>
                  <a:close/>
                </a:path>
                <a:path w="5872480" h="471169">
                  <a:moveTo>
                    <a:pt x="5871972" y="86868"/>
                  </a:moveTo>
                  <a:lnTo>
                    <a:pt x="5480304" y="86868"/>
                  </a:lnTo>
                  <a:lnTo>
                    <a:pt x="5480304" y="470916"/>
                  </a:lnTo>
                  <a:lnTo>
                    <a:pt x="5871972" y="470916"/>
                  </a:lnTo>
                  <a:lnTo>
                    <a:pt x="5871972" y="86868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94559" y="2324100"/>
              <a:ext cx="5872480" cy="471170"/>
            </a:xfrm>
            <a:custGeom>
              <a:avLst/>
              <a:gdLst/>
              <a:ahLst/>
              <a:cxnLst/>
              <a:rect l="l" t="t" r="r" b="b"/>
              <a:pathLst>
                <a:path w="5872480" h="471169">
                  <a:moveTo>
                    <a:pt x="0" y="70103"/>
                  </a:moveTo>
                  <a:lnTo>
                    <a:pt x="391667" y="70103"/>
                  </a:lnTo>
                  <a:lnTo>
                    <a:pt x="391667" y="470915"/>
                  </a:lnTo>
                  <a:lnTo>
                    <a:pt x="0" y="470915"/>
                  </a:lnTo>
                  <a:lnTo>
                    <a:pt x="0" y="70103"/>
                  </a:lnTo>
                  <a:close/>
                </a:path>
                <a:path w="5872480" h="471169">
                  <a:moveTo>
                    <a:pt x="1370076" y="32003"/>
                  </a:moveTo>
                  <a:lnTo>
                    <a:pt x="1761743" y="32003"/>
                  </a:lnTo>
                  <a:lnTo>
                    <a:pt x="1761743" y="470915"/>
                  </a:lnTo>
                  <a:lnTo>
                    <a:pt x="1370076" y="470915"/>
                  </a:lnTo>
                  <a:lnTo>
                    <a:pt x="1370076" y="32003"/>
                  </a:lnTo>
                  <a:close/>
                </a:path>
                <a:path w="5872480" h="471169">
                  <a:moveTo>
                    <a:pt x="2740152" y="39624"/>
                  </a:moveTo>
                  <a:lnTo>
                    <a:pt x="3131819" y="39624"/>
                  </a:lnTo>
                  <a:lnTo>
                    <a:pt x="3131819" y="470915"/>
                  </a:lnTo>
                  <a:lnTo>
                    <a:pt x="2740152" y="470915"/>
                  </a:lnTo>
                  <a:lnTo>
                    <a:pt x="2740152" y="39624"/>
                  </a:lnTo>
                  <a:close/>
                </a:path>
                <a:path w="5872480" h="471169">
                  <a:moveTo>
                    <a:pt x="4110228" y="0"/>
                  </a:moveTo>
                  <a:lnTo>
                    <a:pt x="4501895" y="0"/>
                  </a:lnTo>
                  <a:lnTo>
                    <a:pt x="4501895" y="470915"/>
                  </a:lnTo>
                  <a:lnTo>
                    <a:pt x="4110228" y="470915"/>
                  </a:lnTo>
                  <a:lnTo>
                    <a:pt x="4110228" y="0"/>
                  </a:lnTo>
                  <a:close/>
                </a:path>
                <a:path w="5872480" h="471169">
                  <a:moveTo>
                    <a:pt x="5480304" y="86867"/>
                  </a:moveTo>
                  <a:lnTo>
                    <a:pt x="5871971" y="86867"/>
                  </a:lnTo>
                  <a:lnTo>
                    <a:pt x="5871971" y="470915"/>
                  </a:lnTo>
                  <a:lnTo>
                    <a:pt x="5480304" y="470915"/>
                  </a:lnTo>
                  <a:lnTo>
                    <a:pt x="5480304" y="86867"/>
                  </a:lnTo>
                  <a:close/>
                </a:path>
              </a:pathLst>
            </a:custGeom>
            <a:ln w="88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66850" y="1875282"/>
              <a:ext cx="6936105" cy="962025"/>
            </a:xfrm>
            <a:custGeom>
              <a:avLst/>
              <a:gdLst/>
              <a:ahLst/>
              <a:cxnLst/>
              <a:rect l="l" t="t" r="r" b="b"/>
              <a:pathLst>
                <a:path w="6936105" h="962025">
                  <a:moveTo>
                    <a:pt x="6893052" y="918971"/>
                  </a:moveTo>
                  <a:lnTo>
                    <a:pt x="6893052" y="0"/>
                  </a:lnTo>
                </a:path>
                <a:path w="6936105" h="962025">
                  <a:moveTo>
                    <a:pt x="6850380" y="918971"/>
                  </a:moveTo>
                  <a:lnTo>
                    <a:pt x="6935724" y="918971"/>
                  </a:lnTo>
                </a:path>
                <a:path w="6936105" h="962025">
                  <a:moveTo>
                    <a:pt x="6850380" y="690371"/>
                  </a:moveTo>
                  <a:lnTo>
                    <a:pt x="6935724" y="690371"/>
                  </a:lnTo>
                </a:path>
                <a:path w="6936105" h="962025">
                  <a:moveTo>
                    <a:pt x="6850380" y="460247"/>
                  </a:moveTo>
                  <a:lnTo>
                    <a:pt x="6935724" y="460247"/>
                  </a:lnTo>
                </a:path>
                <a:path w="6936105" h="962025">
                  <a:moveTo>
                    <a:pt x="6850380" y="230123"/>
                  </a:moveTo>
                  <a:lnTo>
                    <a:pt x="6935724" y="230123"/>
                  </a:lnTo>
                </a:path>
                <a:path w="6936105" h="962025">
                  <a:moveTo>
                    <a:pt x="6850380" y="0"/>
                  </a:moveTo>
                  <a:lnTo>
                    <a:pt x="6935724" y="0"/>
                  </a:lnTo>
                </a:path>
                <a:path w="6936105" h="962025">
                  <a:moveTo>
                    <a:pt x="42671" y="918971"/>
                  </a:moveTo>
                  <a:lnTo>
                    <a:pt x="42671" y="0"/>
                  </a:lnTo>
                </a:path>
                <a:path w="6936105" h="962025">
                  <a:moveTo>
                    <a:pt x="0" y="918971"/>
                  </a:moveTo>
                  <a:lnTo>
                    <a:pt x="42671" y="918971"/>
                  </a:lnTo>
                </a:path>
                <a:path w="6936105" h="962025">
                  <a:moveTo>
                    <a:pt x="0" y="612647"/>
                  </a:moveTo>
                  <a:lnTo>
                    <a:pt x="42671" y="612647"/>
                  </a:lnTo>
                </a:path>
                <a:path w="6936105" h="962025">
                  <a:moveTo>
                    <a:pt x="0" y="306323"/>
                  </a:moveTo>
                  <a:lnTo>
                    <a:pt x="42671" y="306323"/>
                  </a:lnTo>
                </a:path>
                <a:path w="6936105" h="962025">
                  <a:moveTo>
                    <a:pt x="0" y="0"/>
                  </a:moveTo>
                  <a:lnTo>
                    <a:pt x="42671" y="0"/>
                  </a:lnTo>
                </a:path>
                <a:path w="6936105" h="962025">
                  <a:moveTo>
                    <a:pt x="42671" y="918971"/>
                  </a:moveTo>
                  <a:lnTo>
                    <a:pt x="6893052" y="918971"/>
                  </a:lnTo>
                </a:path>
                <a:path w="6936105" h="962025">
                  <a:moveTo>
                    <a:pt x="42671" y="918971"/>
                  </a:moveTo>
                  <a:lnTo>
                    <a:pt x="42671" y="961643"/>
                  </a:lnTo>
                </a:path>
                <a:path w="6936105" h="962025">
                  <a:moveTo>
                    <a:pt x="1412748" y="918971"/>
                  </a:moveTo>
                  <a:lnTo>
                    <a:pt x="1412748" y="961643"/>
                  </a:lnTo>
                </a:path>
                <a:path w="6936105" h="962025">
                  <a:moveTo>
                    <a:pt x="2782824" y="918971"/>
                  </a:moveTo>
                  <a:lnTo>
                    <a:pt x="2782824" y="961643"/>
                  </a:lnTo>
                </a:path>
                <a:path w="6936105" h="962025">
                  <a:moveTo>
                    <a:pt x="4152900" y="918971"/>
                  </a:moveTo>
                  <a:lnTo>
                    <a:pt x="4152900" y="961643"/>
                  </a:lnTo>
                </a:path>
                <a:path w="6936105" h="962025">
                  <a:moveTo>
                    <a:pt x="5522976" y="918971"/>
                  </a:moveTo>
                  <a:lnTo>
                    <a:pt x="5522976" y="961643"/>
                  </a:lnTo>
                </a:path>
                <a:path w="6936105" h="962025">
                  <a:moveTo>
                    <a:pt x="6893052" y="918971"/>
                  </a:moveTo>
                  <a:lnTo>
                    <a:pt x="6893052" y="9616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195322" y="2132838"/>
              <a:ext cx="5480685" cy="120650"/>
            </a:xfrm>
            <a:custGeom>
              <a:avLst/>
              <a:gdLst/>
              <a:ahLst/>
              <a:cxnLst/>
              <a:rect l="l" t="t" r="r" b="b"/>
              <a:pathLst>
                <a:path w="5480684" h="120650">
                  <a:moveTo>
                    <a:pt x="0" y="62484"/>
                  </a:moveTo>
                  <a:lnTo>
                    <a:pt x="1370076" y="18287"/>
                  </a:lnTo>
                  <a:lnTo>
                    <a:pt x="2740152" y="53339"/>
                  </a:lnTo>
                  <a:lnTo>
                    <a:pt x="4110228" y="0"/>
                  </a:lnTo>
                  <a:lnTo>
                    <a:pt x="5480304" y="120396"/>
                  </a:lnTo>
                </a:path>
              </a:pathLst>
            </a:custGeom>
            <a:ln w="265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162555" y="2162556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7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7" y="64008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62555" y="2162556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0" y="64008"/>
                  </a:moveTo>
                  <a:lnTo>
                    <a:pt x="64007" y="64008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634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532632" y="211988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8" y="64008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532632" y="211988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0" y="64008"/>
                  </a:moveTo>
                  <a:lnTo>
                    <a:pt x="64008" y="64008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902708" y="2153412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8" y="64008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902708" y="2153412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0" y="64008"/>
                  </a:moveTo>
                  <a:lnTo>
                    <a:pt x="64008" y="64008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272784" y="2101596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8" y="64008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272784" y="2101596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0" y="64008"/>
                  </a:moveTo>
                  <a:lnTo>
                    <a:pt x="64008" y="64008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642859" y="2221992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64007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7" y="64008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642859" y="2221992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0" y="64008"/>
                  </a:moveTo>
                  <a:lnTo>
                    <a:pt x="64007" y="64008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863536" y="2207132"/>
            <a:ext cx="182880" cy="2406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spc="5" b="1">
                <a:solidFill>
                  <a:srgbClr val="FFFFFF"/>
                </a:solidFill>
                <a:latin typeface="Times New Roman"/>
                <a:cs typeface="Times New Roman"/>
              </a:rPr>
              <a:t>511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14435" y="2140966"/>
            <a:ext cx="182880" cy="2406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spc="5" b="1">
                <a:solidFill>
                  <a:srgbClr val="FFFFFF"/>
                </a:solidFill>
                <a:latin typeface="Times New Roman"/>
                <a:cs typeface="Times New Roman"/>
              </a:rPr>
              <a:t>511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94544" y="2069415"/>
            <a:ext cx="182880" cy="3460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Times New Roman"/>
                <a:cs typeface="Times New Roman"/>
              </a:rPr>
              <a:t>533.1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22007" y="2088501"/>
            <a:ext cx="182880" cy="3460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Times New Roman"/>
                <a:cs typeface="Times New Roman"/>
              </a:rPr>
              <a:t>532</a:t>
            </a:r>
            <a:r>
              <a:rPr dirty="0" sz="1100" spc="-5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1100" b="1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45999" y="2196288"/>
            <a:ext cx="182880" cy="3460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Times New Roman"/>
                <a:cs typeface="Times New Roman"/>
              </a:rPr>
              <a:t>532.7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55458" y="2431873"/>
            <a:ext cx="182880" cy="3460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latin typeface="Times New Roman"/>
                <a:cs typeface="Times New Roman"/>
              </a:rPr>
              <a:t>261.8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50299" y="2435732"/>
            <a:ext cx="182880" cy="2406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spc="5" b="1">
                <a:latin typeface="Times New Roman"/>
                <a:cs typeface="Times New Roman"/>
              </a:rPr>
              <a:t>286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86847" y="2383994"/>
            <a:ext cx="182880" cy="3460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latin typeface="Times New Roman"/>
                <a:cs typeface="Times New Roman"/>
              </a:rPr>
              <a:t>281.8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86514" y="2317821"/>
            <a:ext cx="182880" cy="3473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spc="5" b="1">
                <a:latin typeface="Times New Roman"/>
                <a:cs typeface="Times New Roman"/>
              </a:rPr>
              <a:t>307</a:t>
            </a:r>
            <a:r>
              <a:rPr dirty="0" sz="1100" b="1">
                <a:latin typeface="Times New Roman"/>
                <a:cs typeface="Times New Roman"/>
              </a:rPr>
              <a:t>.1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85546" y="2388566"/>
            <a:ext cx="182880" cy="3460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latin typeface="Times New Roman"/>
                <a:cs typeface="Times New Roman"/>
              </a:rPr>
              <a:t>250.9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16276" y="1898650"/>
            <a:ext cx="335280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5" b="1">
                <a:latin typeface="Arial"/>
                <a:cs typeface="Arial"/>
              </a:rPr>
              <a:t>52</a:t>
            </a:r>
            <a:r>
              <a:rPr dirty="0" sz="1250" spc="-5" b="1">
                <a:latin typeface="Arial"/>
                <a:cs typeface="Arial"/>
              </a:rPr>
              <a:t>.2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31438" y="1916430"/>
            <a:ext cx="202565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5" b="1">
                <a:latin typeface="Arial"/>
                <a:cs typeface="Arial"/>
              </a:rPr>
              <a:t>56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31104" y="1901698"/>
            <a:ext cx="1733550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11605" algn="l"/>
              </a:tabLst>
            </a:pPr>
            <a:r>
              <a:rPr dirty="0" sz="1250" spc="-5" b="1">
                <a:latin typeface="Arial"/>
                <a:cs typeface="Arial"/>
              </a:rPr>
              <a:t>53</a:t>
            </a:r>
            <a:r>
              <a:rPr dirty="0" sz="1250" spc="-5" b="1">
                <a:latin typeface="Arial"/>
                <a:cs typeface="Arial"/>
              </a:rPr>
              <a:t>	</a:t>
            </a:r>
            <a:r>
              <a:rPr dirty="0" baseline="2222" sz="1875" spc="-7" b="1">
                <a:latin typeface="Arial"/>
                <a:cs typeface="Arial"/>
              </a:rPr>
              <a:t>57</a:t>
            </a:r>
            <a:r>
              <a:rPr dirty="0" baseline="2222" sz="1875" spc="-7" b="1">
                <a:latin typeface="Arial"/>
                <a:cs typeface="Arial"/>
              </a:rPr>
              <a:t>.6</a:t>
            </a:r>
            <a:endParaRPr baseline="2222" sz="1875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56397" y="1994154"/>
            <a:ext cx="334645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5" b="1">
                <a:latin typeface="Arial"/>
                <a:cs typeface="Arial"/>
              </a:rPr>
              <a:t>47</a:t>
            </a:r>
            <a:r>
              <a:rPr dirty="0" sz="1250" spc="-5" b="1">
                <a:latin typeface="Arial"/>
                <a:cs typeface="Arial"/>
              </a:rPr>
              <a:t>.1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70772" y="1706905"/>
            <a:ext cx="184150" cy="117411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100" spc="5" b="1">
                <a:latin typeface="Arial"/>
                <a:cs typeface="Arial"/>
              </a:rPr>
              <a:t>80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100" spc="5" b="1">
                <a:latin typeface="Arial"/>
                <a:cs typeface="Arial"/>
              </a:rPr>
              <a:t>60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100" spc="5" b="1">
                <a:latin typeface="Arial"/>
                <a:cs typeface="Arial"/>
              </a:rPr>
              <a:t>40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100" spc="5" b="1"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100" spc="5" b="1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96416" y="2685414"/>
            <a:ext cx="10477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5" b="1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834" y="2379345"/>
            <a:ext cx="26098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5" b="1">
                <a:latin typeface="Arial"/>
                <a:cs typeface="Arial"/>
              </a:rPr>
              <a:t>2</a:t>
            </a:r>
            <a:r>
              <a:rPr dirty="0" sz="1100" spc="-5" b="1">
                <a:latin typeface="Arial"/>
                <a:cs typeface="Arial"/>
              </a:rPr>
              <a:t>0</a:t>
            </a:r>
            <a:r>
              <a:rPr dirty="0" sz="1100" spc="5" b="1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834" y="2073021"/>
            <a:ext cx="26098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5" b="1">
                <a:latin typeface="Arial"/>
                <a:cs typeface="Arial"/>
              </a:rPr>
              <a:t>4</a:t>
            </a:r>
            <a:r>
              <a:rPr dirty="0" sz="1100" spc="-5" b="1">
                <a:latin typeface="Arial"/>
                <a:cs typeface="Arial"/>
              </a:rPr>
              <a:t>0</a:t>
            </a:r>
            <a:r>
              <a:rPr dirty="0" sz="1100" spc="5" b="1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8834" y="1766696"/>
            <a:ext cx="26098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5" b="1">
                <a:latin typeface="Arial"/>
                <a:cs typeface="Arial"/>
              </a:rPr>
              <a:t>6</a:t>
            </a:r>
            <a:r>
              <a:rPr dirty="0" sz="1100" spc="-5" b="1">
                <a:latin typeface="Arial"/>
                <a:cs typeface="Arial"/>
              </a:rPr>
              <a:t>0</a:t>
            </a:r>
            <a:r>
              <a:rPr dirty="0" sz="1100" spc="5" b="1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27879" y="2858770"/>
            <a:ext cx="614680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5" b="1">
                <a:latin typeface="Arial"/>
                <a:cs typeface="Arial"/>
              </a:rPr>
              <a:t>2019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год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1567" y="2070382"/>
            <a:ext cx="194945" cy="7435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5" b="1">
                <a:latin typeface="Times New Roman"/>
                <a:cs typeface="Times New Roman"/>
              </a:rPr>
              <a:t>тыс.куб.м.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66947" y="1450594"/>
            <a:ext cx="387032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C00000"/>
                </a:solidFill>
                <a:latin typeface="Arial"/>
                <a:cs typeface="Arial"/>
              </a:rPr>
              <a:t>Освоение</a:t>
            </a:r>
            <a:r>
              <a:rPr dirty="0" sz="20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C00000"/>
                </a:solidFill>
                <a:latin typeface="Arial"/>
                <a:cs typeface="Arial"/>
              </a:rPr>
              <a:t>расчетной</a:t>
            </a:r>
            <a:r>
              <a:rPr dirty="0" sz="20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лесосеки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043176" y="3143504"/>
            <a:ext cx="5572760" cy="466090"/>
            <a:chOff x="2043176" y="3143504"/>
            <a:chExt cx="5572760" cy="466090"/>
          </a:xfrm>
        </p:grpSpPr>
        <p:sp>
          <p:nvSpPr>
            <p:cNvPr id="47" name="object 47"/>
            <p:cNvSpPr/>
            <p:nvPr/>
          </p:nvSpPr>
          <p:spPr>
            <a:xfrm>
              <a:off x="2044446" y="3144774"/>
              <a:ext cx="5570220" cy="463550"/>
            </a:xfrm>
            <a:custGeom>
              <a:avLst/>
              <a:gdLst/>
              <a:ahLst/>
              <a:cxnLst/>
              <a:rect l="l" t="t" r="r" b="b"/>
              <a:pathLst>
                <a:path w="5570220" h="463550">
                  <a:moveTo>
                    <a:pt x="0" y="463295"/>
                  </a:moveTo>
                  <a:lnTo>
                    <a:pt x="5570220" y="463295"/>
                  </a:lnTo>
                  <a:lnTo>
                    <a:pt x="5570220" y="0"/>
                  </a:lnTo>
                  <a:lnTo>
                    <a:pt x="0" y="0"/>
                  </a:lnTo>
                  <a:lnTo>
                    <a:pt x="0" y="4632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176272" y="3221736"/>
              <a:ext cx="243840" cy="76200"/>
            </a:xfrm>
            <a:custGeom>
              <a:avLst/>
              <a:gdLst/>
              <a:ahLst/>
              <a:cxnLst/>
              <a:rect l="l" t="t" r="r" b="b"/>
              <a:pathLst>
                <a:path w="243839" h="76200">
                  <a:moveTo>
                    <a:pt x="243839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43839" y="76200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FF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176272" y="3221736"/>
              <a:ext cx="243840" cy="76200"/>
            </a:xfrm>
            <a:custGeom>
              <a:avLst/>
              <a:gdLst/>
              <a:ahLst/>
              <a:cxnLst/>
              <a:rect l="l" t="t" r="r" b="b"/>
              <a:pathLst>
                <a:path w="243839" h="76200">
                  <a:moveTo>
                    <a:pt x="0" y="76200"/>
                  </a:moveTo>
                  <a:lnTo>
                    <a:pt x="243839" y="76200"/>
                  </a:lnTo>
                  <a:lnTo>
                    <a:pt x="243839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88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962144" y="3221736"/>
              <a:ext cx="243840" cy="76200"/>
            </a:xfrm>
            <a:custGeom>
              <a:avLst/>
              <a:gdLst/>
              <a:ahLst/>
              <a:cxnLst/>
              <a:rect l="l" t="t" r="r" b="b"/>
              <a:pathLst>
                <a:path w="243839" h="76200">
                  <a:moveTo>
                    <a:pt x="243839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43839" y="76200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4962144" y="3221736"/>
              <a:ext cx="243840" cy="76200"/>
            </a:xfrm>
            <a:custGeom>
              <a:avLst/>
              <a:gdLst/>
              <a:ahLst/>
              <a:cxnLst/>
              <a:rect l="l" t="t" r="r" b="b"/>
              <a:pathLst>
                <a:path w="243839" h="76200">
                  <a:moveTo>
                    <a:pt x="0" y="76200"/>
                  </a:moveTo>
                  <a:lnTo>
                    <a:pt x="243839" y="76200"/>
                  </a:lnTo>
                  <a:lnTo>
                    <a:pt x="243839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88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5231891" y="2858770"/>
            <a:ext cx="2751455" cy="49910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778510">
              <a:lnSpc>
                <a:spcPct val="100000"/>
              </a:lnSpc>
              <a:spcBef>
                <a:spcPts val="114"/>
              </a:spcBef>
              <a:tabLst>
                <a:tab pos="2148840" algn="l"/>
              </a:tabLst>
            </a:pPr>
            <a:r>
              <a:rPr dirty="0" sz="1100" spc="5" b="1">
                <a:latin typeface="Arial"/>
                <a:cs typeface="Arial"/>
              </a:rPr>
              <a:t>2020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год	2021</a:t>
            </a:r>
            <a:r>
              <a:rPr dirty="0" sz="1100" spc="-70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год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r>
              <a:rPr dirty="0" sz="1200" spc="-10" b="1">
                <a:latin typeface="Arial"/>
                <a:cs typeface="Arial"/>
              </a:rPr>
              <a:t>фактический </a:t>
            </a:r>
            <a:r>
              <a:rPr dirty="0" sz="1200" spc="-5" b="1">
                <a:latin typeface="Arial"/>
                <a:cs typeface="Arial"/>
              </a:rPr>
              <a:t>объем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заготовки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175510" y="3456304"/>
            <a:ext cx="243840" cy="70485"/>
            <a:chOff x="2175510" y="3456304"/>
            <a:chExt cx="243840" cy="70485"/>
          </a:xfrm>
        </p:grpSpPr>
        <p:sp>
          <p:nvSpPr>
            <p:cNvPr id="54" name="object 54"/>
            <p:cNvSpPr/>
            <p:nvPr/>
          </p:nvSpPr>
          <p:spPr>
            <a:xfrm>
              <a:off x="2175510" y="349224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89153" y="0"/>
                  </a:lnTo>
                </a:path>
                <a:path w="243839" h="0">
                  <a:moveTo>
                    <a:pt x="153161" y="0"/>
                  </a:moveTo>
                  <a:lnTo>
                    <a:pt x="243839" y="0"/>
                  </a:lnTo>
                </a:path>
              </a:pathLst>
            </a:custGeom>
            <a:ln w="265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264664" y="3459479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7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7" y="64008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264664" y="3459479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0" y="64008"/>
                  </a:moveTo>
                  <a:lnTo>
                    <a:pt x="64007" y="64008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634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1887092" y="2858770"/>
            <a:ext cx="2072005" cy="7315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383030" algn="l"/>
              </a:tabLst>
            </a:pPr>
            <a:r>
              <a:rPr dirty="0" sz="1100" spc="5" b="1">
                <a:latin typeface="Arial"/>
                <a:cs typeface="Arial"/>
              </a:rPr>
              <a:t>2017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год	2018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год</a:t>
            </a:r>
            <a:endParaRPr sz="1100">
              <a:latin typeface="Arial"/>
              <a:cs typeface="Arial"/>
            </a:endParaRPr>
          </a:p>
          <a:p>
            <a:pPr marL="558800" marR="5080">
              <a:lnSpc>
                <a:spcPct val="126899"/>
              </a:lnSpc>
              <a:spcBef>
                <a:spcPts val="565"/>
              </a:spcBef>
            </a:pPr>
            <a:r>
              <a:rPr dirty="0" sz="1200" spc="-10" b="1">
                <a:latin typeface="Arial"/>
                <a:cs typeface="Arial"/>
              </a:rPr>
              <a:t>расчетная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лесосека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процент </a:t>
            </a:r>
            <a:r>
              <a:rPr dirty="0" sz="1200" spc="-10" b="1">
                <a:latin typeface="Arial"/>
                <a:cs typeface="Arial"/>
              </a:rPr>
              <a:t>освоения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43331" y="3699128"/>
            <a:ext cx="6975475" cy="1421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7177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Лесовосстановительные</a:t>
            </a:r>
            <a:r>
              <a:rPr dirty="0" sz="20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C00000"/>
                </a:solidFill>
                <a:latin typeface="Arial"/>
                <a:cs typeface="Arial"/>
              </a:rPr>
              <a:t>работы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Arial"/>
              <a:cs typeface="Arial"/>
            </a:endParaRPr>
          </a:p>
          <a:p>
            <a:pPr marL="12700" marR="344297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Площадь</a:t>
            </a:r>
            <a:r>
              <a:rPr dirty="0" sz="1600" spc="8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лесовосстановительных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работ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-315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га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в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30" b="1">
                <a:latin typeface="Arial"/>
                <a:cs typeface="Arial"/>
              </a:rPr>
              <a:t>том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числе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43331" y="5094808"/>
            <a:ext cx="1382395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Посев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5" b="1">
                <a:latin typeface="Arial"/>
                <a:cs typeface="Arial"/>
              </a:rPr>
              <a:t>Посадка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леса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87982" y="5094808"/>
            <a:ext cx="735965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384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85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га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5" b="1">
                <a:latin typeface="Arial"/>
                <a:cs typeface="Arial"/>
              </a:rPr>
              <a:t>229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га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43331" y="5826963"/>
            <a:ext cx="29743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latin typeface="Arial"/>
                <a:cs typeface="Arial"/>
              </a:rPr>
              <a:t>Подготовка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331 га </a:t>
            </a:r>
            <a:r>
              <a:rPr dirty="0" sz="1600" spc="-15" b="1">
                <a:latin typeface="Arial"/>
                <a:cs typeface="Arial"/>
              </a:rPr>
              <a:t>почвы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под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лесные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30" b="1">
                <a:latin typeface="Arial"/>
                <a:cs typeface="Arial"/>
              </a:rPr>
              <a:t>культуры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2" name="object 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3255" y="4297679"/>
            <a:ext cx="4608576" cy="2386584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682244" y="236677"/>
            <a:ext cx="732790" cy="78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>
                <a:solidFill>
                  <a:srgbClr val="F34740"/>
                </a:solidFill>
                <a:latin typeface="Microsoft Sans Serif"/>
                <a:cs typeface="Microsoft Sans Serif"/>
              </a:rPr>
              <a:t>16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8321" y="1334846"/>
            <a:ext cx="4775200" cy="788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C00000"/>
                </a:solidFill>
                <a:latin typeface="Arial"/>
                <a:cs typeface="Arial"/>
              </a:rPr>
              <a:t>Сельское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C00000"/>
                </a:solidFill>
                <a:latin typeface="Arial"/>
                <a:cs typeface="Arial"/>
              </a:rPr>
              <a:t>хозяйство</a:t>
            </a:r>
            <a:endParaRPr sz="2400">
              <a:latin typeface="Arial"/>
              <a:cs typeface="Arial"/>
            </a:endParaRPr>
          </a:p>
          <a:p>
            <a:pPr marL="1325245">
              <a:lnSpc>
                <a:spcPct val="100000"/>
              </a:lnSpc>
              <a:spcBef>
                <a:spcPts val="1205"/>
              </a:spcBef>
            </a:pPr>
            <a:r>
              <a:rPr dirty="0" sz="1600" spc="-15" b="1">
                <a:latin typeface="Arial"/>
                <a:cs typeface="Arial"/>
              </a:rPr>
              <a:t>Производство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мяса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-10" b="1">
                <a:latin typeface="Arial"/>
                <a:cs typeface="Arial"/>
              </a:rPr>
              <a:t> 254</a:t>
            </a:r>
            <a:r>
              <a:rPr dirty="0" sz="1600" spc="44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тонны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8195" y="1627378"/>
            <a:ext cx="28721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dirty="0" sz="18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с/х</a:t>
            </a:r>
            <a:r>
              <a:rPr dirty="0" sz="18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организации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18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FF0000"/>
                </a:solidFill>
                <a:latin typeface="Arial"/>
                <a:cs typeface="Arial"/>
              </a:rPr>
              <a:t>сельскохозяйственных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195" y="2176398"/>
            <a:ext cx="3491229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потребительских кооператива </a:t>
            </a:r>
            <a:r>
              <a:rPr dirty="0" sz="1800" spc="-4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29</a:t>
            </a:r>
            <a:r>
              <a:rPr dirty="0" sz="18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КФХ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4000</a:t>
            </a:r>
            <a:r>
              <a:rPr dirty="0" sz="18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ЛПХ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1375" y="2342514"/>
            <a:ext cx="3580129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latin typeface="Arial"/>
                <a:cs typeface="Arial"/>
              </a:rPr>
              <a:t>Производство</a:t>
            </a:r>
            <a:r>
              <a:rPr dirty="0" sz="1600" spc="5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молока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4001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тонн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.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Надой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на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1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корову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6455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кг </a:t>
            </a:r>
            <a:r>
              <a:rPr dirty="0" sz="1600" spc="-5" b="1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1375" y="3074035"/>
            <a:ext cx="4375150" cy="3195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86715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latin typeface="Arial"/>
                <a:cs typeface="Arial"/>
              </a:rPr>
              <a:t>Производство</a:t>
            </a:r>
            <a:r>
              <a:rPr dirty="0" sz="1600" spc="6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зерна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-10" b="1">
                <a:latin typeface="Arial"/>
                <a:cs typeface="Arial"/>
              </a:rPr>
              <a:t> 2146 </a:t>
            </a:r>
            <a:r>
              <a:rPr dirty="0" sz="1600" spc="-15" b="1">
                <a:latin typeface="Arial"/>
                <a:cs typeface="Arial"/>
              </a:rPr>
              <a:t>тонн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(65%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к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2020г)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485775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Производство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картофеля-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2483</a:t>
            </a:r>
            <a:r>
              <a:rPr dirty="0" sz="1600" spc="-15" b="1">
                <a:latin typeface="Arial"/>
                <a:cs typeface="Arial"/>
              </a:rPr>
              <a:t> тонны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(96%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к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2020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55" b="1">
                <a:latin typeface="Arial"/>
                <a:cs typeface="Arial"/>
              </a:rPr>
              <a:t>г.)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233679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Производство</a:t>
            </a:r>
            <a:r>
              <a:rPr dirty="0" sz="1600" spc="6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овощей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726 тонн(100%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к </a:t>
            </a:r>
            <a:r>
              <a:rPr dirty="0" sz="1600" spc="-4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2020 </a:t>
            </a:r>
            <a:r>
              <a:rPr dirty="0" sz="1600" spc="-55" b="1">
                <a:latin typeface="Arial"/>
                <a:cs typeface="Arial"/>
              </a:rPr>
              <a:t>г.)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Поголовье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КРС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1786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голов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(103%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к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30" b="1">
                <a:latin typeface="Arial"/>
                <a:cs typeface="Arial"/>
              </a:rPr>
              <a:t>2020г.)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в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45" b="1">
                <a:latin typeface="Arial"/>
                <a:cs typeface="Arial"/>
              </a:rPr>
              <a:t>т.ч.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коров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 </a:t>
            </a:r>
            <a:r>
              <a:rPr dirty="0" sz="1600" spc="-10" b="1">
                <a:latin typeface="Arial"/>
                <a:cs typeface="Arial"/>
              </a:rPr>
              <a:t>861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голов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Поголовье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овец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и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коз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857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голов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(123%)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463" y="3072383"/>
            <a:ext cx="4206240" cy="362864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17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5619" y="631697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2711" y="1498091"/>
            <a:ext cx="4536947" cy="48295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8942" y="2293747"/>
            <a:ext cx="3316604" cy="398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В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2021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году: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10">
                <a:latin typeface="Microsoft Sans Serif"/>
                <a:cs typeface="Microsoft Sans Serif"/>
              </a:rPr>
              <a:t>Проведено </a:t>
            </a:r>
            <a:r>
              <a:rPr dirty="0" sz="2000" spc="-20">
                <a:latin typeface="Microsoft Sans Serif"/>
                <a:cs typeface="Microsoft Sans Serif"/>
              </a:rPr>
              <a:t>межевание </a:t>
            </a:r>
            <a:r>
              <a:rPr dirty="0" sz="2000">
                <a:latin typeface="Microsoft Sans Serif"/>
                <a:cs typeface="Microsoft Sans Serif"/>
              </a:rPr>
              <a:t>и </a:t>
            </a:r>
            <a:r>
              <a:rPr dirty="0" sz="2000" spc="5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постановка </a:t>
            </a:r>
            <a:r>
              <a:rPr dirty="0" sz="2000" spc="-5">
                <a:latin typeface="Microsoft Sans Serif"/>
                <a:cs typeface="Microsoft Sans Serif"/>
              </a:rPr>
              <a:t>на </a:t>
            </a:r>
            <a:r>
              <a:rPr dirty="0" sz="2000" spc="-10">
                <a:latin typeface="Microsoft Sans Serif"/>
                <a:cs typeface="Microsoft Sans Serif"/>
              </a:rPr>
              <a:t>кадастровый </a:t>
            </a:r>
            <a:r>
              <a:rPr dirty="0" sz="2000" spc="-520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учет</a:t>
            </a:r>
            <a:r>
              <a:rPr dirty="0" sz="2000" spc="5">
                <a:latin typeface="Microsoft Sans Serif"/>
                <a:cs typeface="Microsoft Sans Serif"/>
              </a:rPr>
              <a:t> </a:t>
            </a:r>
            <a:r>
              <a:rPr dirty="0" sz="2000" b="1">
                <a:latin typeface="Arial"/>
                <a:cs typeface="Arial"/>
              </a:rPr>
              <a:t>250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га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35">
                <a:latin typeface="Microsoft Sans Serif"/>
                <a:cs typeface="Microsoft Sans Serif"/>
              </a:rPr>
              <a:t>земель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с/х 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назначения</a:t>
            </a:r>
            <a:r>
              <a:rPr dirty="0" sz="2000" spc="-35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(104%)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3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КФХ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получили</a:t>
            </a:r>
            <a:r>
              <a:rPr dirty="0" sz="2000" spc="5">
                <a:latin typeface="Microsoft Sans Serif"/>
                <a:cs typeface="Microsoft Sans Serif"/>
              </a:rPr>
              <a:t> </a:t>
            </a:r>
            <a:r>
              <a:rPr dirty="0" sz="2000" spc="-5" b="1">
                <a:latin typeface="Arial"/>
                <a:cs typeface="Arial"/>
              </a:rPr>
              <a:t>34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га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35">
                <a:latin typeface="Microsoft Sans Serif"/>
                <a:cs typeface="Microsoft Sans Serif"/>
              </a:rPr>
              <a:t>земель</a:t>
            </a:r>
            <a:r>
              <a:rPr dirty="0" sz="2000" spc="-40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Microsoft Sans Serif"/>
                <a:cs typeface="Microsoft Sans Serif"/>
              </a:rPr>
              <a:t>с/х</a:t>
            </a:r>
            <a:r>
              <a:rPr dirty="0" sz="2000" spc="-25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назначения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 marR="688340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13,5 </a:t>
            </a:r>
            <a:r>
              <a:rPr dirty="0" sz="2000" b="1">
                <a:latin typeface="Arial"/>
                <a:cs typeface="Arial"/>
              </a:rPr>
              <a:t>га </a:t>
            </a:r>
            <a:r>
              <a:rPr dirty="0" sz="2000" spc="525">
                <a:latin typeface="Microsoft Sans Serif"/>
                <a:cs typeface="Microsoft Sans Serif"/>
              </a:rPr>
              <a:t>– </a:t>
            </a:r>
            <a:r>
              <a:rPr dirty="0" sz="2000" spc="-20">
                <a:latin typeface="Microsoft Sans Serif"/>
                <a:cs typeface="Microsoft Sans Serif"/>
              </a:rPr>
              <a:t>химическая </a:t>
            </a:r>
            <a:r>
              <a:rPr dirty="0" sz="2000" spc="-15">
                <a:latin typeface="Microsoft Sans Serif"/>
                <a:cs typeface="Microsoft Sans Serif"/>
              </a:rPr>
              <a:t> обработка борщевика </a:t>
            </a:r>
            <a:r>
              <a:rPr dirty="0" sz="2000" spc="-525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Сосновского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18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2044" y="1388109"/>
            <a:ext cx="716788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FF0000"/>
                </a:solidFill>
                <a:latin typeface="Arial"/>
                <a:cs typeface="Arial"/>
              </a:rPr>
              <a:t>Государственная</a:t>
            </a:r>
            <a:r>
              <a:rPr dirty="0" sz="2400" spc="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программа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«Комплексное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развитие</a:t>
            </a:r>
            <a:r>
              <a:rPr dirty="0" sz="2400" spc="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сельских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территорий»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811" y="2426207"/>
            <a:ext cx="4104132" cy="26639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3335" y="2453639"/>
            <a:ext cx="3959352" cy="26639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6082" y="5295138"/>
            <a:ext cx="825754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Arial"/>
                <a:cs typeface="Arial"/>
              </a:rPr>
              <a:t>Стоимость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мероприятий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1,7</a:t>
            </a:r>
            <a:r>
              <a:rPr dirty="0" sz="1800" spc="-15" b="1">
                <a:latin typeface="Arial"/>
                <a:cs typeface="Arial"/>
              </a:rPr>
              <a:t> млн.рублей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5" b="1">
                <a:latin typeface="Arial"/>
                <a:cs typeface="Arial"/>
              </a:rPr>
              <a:t>Реализованы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проекты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по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благоустройству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на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Остахновской,Кабожской,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Боровской,Звягинской,Песской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территориях.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19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5619" y="631697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1752" y="1360753"/>
            <a:ext cx="8842375" cy="5497830"/>
            <a:chOff x="301752" y="1360753"/>
            <a:chExt cx="8842375" cy="5497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" y="1527048"/>
              <a:ext cx="4434840" cy="28712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3530" y="1360753"/>
              <a:ext cx="4090469" cy="33485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2080" y="1519428"/>
              <a:ext cx="3813048" cy="28514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9131" y="4014165"/>
              <a:ext cx="5106924" cy="28438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94203" y="4209287"/>
              <a:ext cx="4536948" cy="249326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8236" y="234441"/>
            <a:ext cx="732790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b="0">
                <a:solidFill>
                  <a:srgbClr val="AEABAB"/>
                </a:solidFill>
                <a:latin typeface="Microsoft Sans Serif"/>
                <a:cs typeface="Microsoft Sans Serif"/>
              </a:rPr>
              <a:t>0</a:t>
            </a:r>
            <a:r>
              <a:rPr dirty="0" sz="5000" b="0">
                <a:latin typeface="Microsoft Sans Serif"/>
                <a:cs typeface="Microsoft Sans Serif"/>
              </a:rPr>
              <a:t>2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5034" y="1360678"/>
            <a:ext cx="20891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FF0000"/>
                </a:solidFill>
                <a:latin typeface="Arial"/>
                <a:cs typeface="Arial"/>
              </a:rPr>
              <a:t>Ремонт</a:t>
            </a:r>
            <a:r>
              <a:rPr dirty="0" sz="24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дорог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922" y="5078044"/>
            <a:ext cx="8383905" cy="170433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Отремонтирована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21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дорога</a:t>
            </a:r>
            <a:endParaRPr sz="2000">
              <a:latin typeface="Arial"/>
              <a:cs typeface="Arial"/>
            </a:endParaRPr>
          </a:p>
          <a:p>
            <a:pPr marL="12700" marR="2580640">
              <a:lnSpc>
                <a:spcPct val="100000"/>
              </a:lnSpc>
              <a:spcBef>
                <a:spcPts val="10"/>
              </a:spcBef>
              <a:tabLst>
                <a:tab pos="1585595" algn="l"/>
              </a:tabLst>
            </a:pPr>
            <a:r>
              <a:rPr dirty="0" sz="1800" spc="-15">
                <a:latin typeface="Microsoft Sans Serif"/>
                <a:cs typeface="Microsoft Sans Serif"/>
              </a:rPr>
              <a:t>Проведен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ремонт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дорожного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полотна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14">
                <a:latin typeface="Microsoft Sans Serif"/>
                <a:cs typeface="Microsoft Sans Serif"/>
              </a:rPr>
              <a:t>к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д.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Колмошино.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Ремонт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дорог	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д.Миголощи,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с.Песь,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п.Юбилейный.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30">
                <a:latin typeface="Microsoft Sans Serif"/>
                <a:cs typeface="Microsoft Sans Serif"/>
              </a:rPr>
              <a:t>Ремонт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дорог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административного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центра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470">
                <a:latin typeface="Microsoft Sans Serif"/>
                <a:cs typeface="Microsoft Sans Serif"/>
              </a:rPr>
              <a:t>–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7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улиц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п.Хвойная.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tabLst>
                <a:tab pos="6342380" algn="l"/>
              </a:tabLst>
            </a:pPr>
            <a:r>
              <a:rPr dirty="0" sz="1800" spc="-5" b="1">
                <a:latin typeface="Arial"/>
                <a:cs typeface="Arial"/>
              </a:rPr>
              <a:t>С</a:t>
            </a:r>
            <a:r>
              <a:rPr dirty="0" sz="1800" spc="-25" b="1">
                <a:latin typeface="Arial"/>
                <a:cs typeface="Arial"/>
              </a:rPr>
              <a:t>у</a:t>
            </a:r>
            <a:r>
              <a:rPr dirty="0" sz="1800" spc="-20" b="1">
                <a:latin typeface="Arial"/>
                <a:cs typeface="Arial"/>
              </a:rPr>
              <a:t>б</a:t>
            </a:r>
            <a:r>
              <a:rPr dirty="0" sz="1800" spc="-5" b="1">
                <a:latin typeface="Arial"/>
                <a:cs typeface="Arial"/>
              </a:rPr>
              <a:t>с</a:t>
            </a:r>
            <a:r>
              <a:rPr dirty="0" sz="1800" spc="-10" b="1">
                <a:latin typeface="Arial"/>
                <a:cs typeface="Arial"/>
              </a:rPr>
              <a:t>и</a:t>
            </a:r>
            <a:r>
              <a:rPr dirty="0" sz="1800" b="1">
                <a:latin typeface="Arial"/>
                <a:cs typeface="Arial"/>
              </a:rPr>
              <a:t>д</a:t>
            </a:r>
            <a:r>
              <a:rPr dirty="0" sz="1800" spc="-5" b="1">
                <a:latin typeface="Arial"/>
                <a:cs typeface="Arial"/>
              </a:rPr>
              <a:t>и</a:t>
            </a:r>
            <a:r>
              <a:rPr dirty="0" sz="1800" b="1">
                <a:latin typeface="Arial"/>
                <a:cs typeface="Arial"/>
              </a:rPr>
              <a:t>я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1</a:t>
            </a:r>
            <a:r>
              <a:rPr dirty="0" sz="1800" spc="-10" b="1">
                <a:latin typeface="Arial"/>
                <a:cs typeface="Arial"/>
              </a:rPr>
              <a:t>6</a:t>
            </a:r>
            <a:r>
              <a:rPr dirty="0" sz="1800" b="1">
                <a:latin typeface="Arial"/>
                <a:cs typeface="Arial"/>
              </a:rPr>
              <a:t>,7 млн</a:t>
            </a:r>
            <a:r>
              <a:rPr dirty="0" sz="1800" spc="5" b="1">
                <a:latin typeface="Arial"/>
                <a:cs typeface="Arial"/>
              </a:rPr>
              <a:t>.</a:t>
            </a:r>
            <a:r>
              <a:rPr dirty="0" sz="1800" spc="-20" b="1">
                <a:latin typeface="Arial"/>
                <a:cs typeface="Arial"/>
              </a:rPr>
              <a:t>ру</a:t>
            </a:r>
            <a:r>
              <a:rPr dirty="0" sz="1800" b="1">
                <a:latin typeface="Arial"/>
                <a:cs typeface="Arial"/>
              </a:rPr>
              <a:t>б</a:t>
            </a:r>
            <a:r>
              <a:rPr dirty="0" sz="1800" spc="10" b="1">
                <a:latin typeface="Arial"/>
                <a:cs typeface="Arial"/>
              </a:rPr>
              <a:t>.</a:t>
            </a:r>
            <a:r>
              <a:rPr dirty="0" sz="1800" spc="-5">
                <a:latin typeface="Microsoft Sans Serif"/>
                <a:cs typeface="Microsoft Sans Serif"/>
              </a:rPr>
              <a:t>на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в</a:t>
            </a:r>
            <a:r>
              <a:rPr dirty="0" sz="1800">
                <a:latin typeface="Microsoft Sans Serif"/>
                <a:cs typeface="Microsoft Sans Serif"/>
              </a:rPr>
              <a:t>ы</a:t>
            </a:r>
            <a:r>
              <a:rPr dirty="0" sz="1800" spc="-15">
                <a:latin typeface="Microsoft Sans Serif"/>
                <a:cs typeface="Microsoft Sans Serif"/>
              </a:rPr>
              <a:t>п</a:t>
            </a:r>
            <a:r>
              <a:rPr dirty="0" sz="1800" spc="-60">
                <a:latin typeface="Microsoft Sans Serif"/>
                <a:cs typeface="Microsoft Sans Serif"/>
              </a:rPr>
              <a:t>о</a:t>
            </a:r>
            <a:r>
              <a:rPr dirty="0" sz="1800" spc="20">
                <a:latin typeface="Microsoft Sans Serif"/>
                <a:cs typeface="Microsoft Sans Serif"/>
              </a:rPr>
              <a:t>л</a:t>
            </a:r>
            <a:r>
              <a:rPr dirty="0" sz="1800" spc="-10">
                <a:latin typeface="Microsoft Sans Serif"/>
                <a:cs typeface="Microsoft Sans Serif"/>
              </a:rPr>
              <a:t>нени</a:t>
            </a:r>
            <a:r>
              <a:rPr dirty="0" sz="1800" spc="-5">
                <a:latin typeface="Microsoft Sans Serif"/>
                <a:cs typeface="Microsoft Sans Serif"/>
              </a:rPr>
              <a:t>я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р</a:t>
            </a:r>
            <a:r>
              <a:rPr dirty="0" sz="1800" spc="-10">
                <a:latin typeface="Microsoft Sans Serif"/>
                <a:cs typeface="Microsoft Sans Serif"/>
              </a:rPr>
              <a:t>е</a:t>
            </a:r>
            <a:r>
              <a:rPr dirty="0" sz="1800" spc="-30">
                <a:latin typeface="Microsoft Sans Serif"/>
                <a:cs typeface="Microsoft Sans Serif"/>
              </a:rPr>
              <a:t>м</a:t>
            </a:r>
            <a:r>
              <a:rPr dirty="0" sz="1800" spc="-35">
                <a:latin typeface="Microsoft Sans Serif"/>
                <a:cs typeface="Microsoft Sans Serif"/>
              </a:rPr>
              <a:t>о</a:t>
            </a:r>
            <a:r>
              <a:rPr dirty="0" sz="1800" spc="-10">
                <a:latin typeface="Microsoft Sans Serif"/>
                <a:cs typeface="Microsoft Sans Serif"/>
              </a:rPr>
              <a:t>н</a:t>
            </a:r>
            <a:r>
              <a:rPr dirty="0" sz="1800" spc="-5">
                <a:latin typeface="Microsoft Sans Serif"/>
                <a:cs typeface="Microsoft Sans Serif"/>
              </a:rPr>
              <a:t>т</a:t>
            </a:r>
            <a:r>
              <a:rPr dirty="0" sz="1800" spc="-10">
                <a:latin typeface="Microsoft Sans Serif"/>
                <a:cs typeface="Microsoft Sans Serif"/>
              </a:rPr>
              <a:t>ны</a:t>
            </a:r>
            <a:r>
              <a:rPr dirty="0" sz="1800" spc="-5">
                <a:latin typeface="Microsoft Sans Serif"/>
                <a:cs typeface="Microsoft Sans Serif"/>
              </a:rPr>
              <a:t>х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р</a:t>
            </a:r>
            <a:r>
              <a:rPr dirty="0" sz="1800" spc="-10">
                <a:latin typeface="Microsoft Sans Serif"/>
                <a:cs typeface="Microsoft Sans Serif"/>
              </a:rPr>
              <a:t>а</a:t>
            </a:r>
            <a:r>
              <a:rPr dirty="0" sz="1800" spc="-5">
                <a:latin typeface="Microsoft Sans Serif"/>
                <a:cs typeface="Microsoft Sans Serif"/>
              </a:rPr>
              <a:t>б</a:t>
            </a:r>
            <a:r>
              <a:rPr dirty="0" sz="1800" spc="-45">
                <a:latin typeface="Microsoft Sans Serif"/>
                <a:cs typeface="Microsoft Sans Serif"/>
              </a:rPr>
              <a:t>о</a:t>
            </a:r>
            <a:r>
              <a:rPr dirty="0" sz="1800">
                <a:latin typeface="Microsoft Sans Serif"/>
                <a:cs typeface="Microsoft Sans Serif"/>
              </a:rPr>
              <a:t>т	</a:t>
            </a:r>
            <a:r>
              <a:rPr dirty="0" sz="1800" spc="-10">
                <a:latin typeface="Microsoft Sans Serif"/>
                <a:cs typeface="Microsoft Sans Serif"/>
              </a:rPr>
              <a:t>а</a:t>
            </a:r>
            <a:r>
              <a:rPr dirty="0" sz="1800" spc="-5">
                <a:latin typeface="Microsoft Sans Serif"/>
                <a:cs typeface="Microsoft Sans Serif"/>
              </a:rPr>
              <a:t>с</a:t>
            </a:r>
            <a:r>
              <a:rPr dirty="0" sz="1800" spc="-15">
                <a:latin typeface="Microsoft Sans Serif"/>
                <a:cs typeface="Microsoft Sans Serif"/>
              </a:rPr>
              <a:t>ф</a:t>
            </a:r>
            <a:r>
              <a:rPr dirty="0" sz="1800" spc="5">
                <a:latin typeface="Microsoft Sans Serif"/>
                <a:cs typeface="Microsoft Sans Serif"/>
              </a:rPr>
              <a:t>ал</a:t>
            </a:r>
            <a:r>
              <a:rPr dirty="0" sz="1800" spc="-150">
                <a:latin typeface="Microsoft Sans Serif"/>
                <a:cs typeface="Microsoft Sans Serif"/>
              </a:rPr>
              <a:t>ь</a:t>
            </a:r>
            <a:r>
              <a:rPr dirty="0" sz="1800" spc="-5">
                <a:latin typeface="Microsoft Sans Serif"/>
                <a:cs typeface="Microsoft Sans Serif"/>
              </a:rPr>
              <a:t>ти</a:t>
            </a:r>
            <a:r>
              <a:rPr dirty="0" sz="1800" spc="-5">
                <a:latin typeface="Microsoft Sans Serif"/>
                <a:cs typeface="Microsoft Sans Serif"/>
              </a:rPr>
              <a:t>р</a:t>
            </a:r>
            <a:r>
              <a:rPr dirty="0" sz="1800" spc="-10">
                <a:latin typeface="Microsoft Sans Serif"/>
                <a:cs typeface="Microsoft Sans Serif"/>
              </a:rPr>
              <a:t>о</a:t>
            </a:r>
            <a:r>
              <a:rPr dirty="0" sz="1800" spc="-25">
                <a:latin typeface="Microsoft Sans Serif"/>
                <a:cs typeface="Microsoft Sans Serif"/>
              </a:rPr>
              <a:t>в</a:t>
            </a:r>
            <a:r>
              <a:rPr dirty="0" sz="1800" spc="-10">
                <a:latin typeface="Microsoft Sans Serif"/>
                <a:cs typeface="Microsoft Sans Serif"/>
              </a:rPr>
              <a:t>анной  </a:t>
            </a:r>
            <a:r>
              <a:rPr dirty="0" sz="1800" spc="-10">
                <a:latin typeface="Microsoft Sans Serif"/>
                <a:cs typeface="Microsoft Sans Serif"/>
              </a:rPr>
              <a:t>дороги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ул.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Красноармейская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п.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Хвойная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20</a:t>
            </a:r>
            <a:endParaRPr sz="50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131" y="1871472"/>
            <a:ext cx="3736848" cy="31226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8908" y="1840992"/>
            <a:ext cx="3651503" cy="31318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15" y="1341119"/>
            <a:ext cx="3672840" cy="27675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14291" y="1517650"/>
            <a:ext cx="4597400" cy="4959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В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2021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году: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52400" indent="-1403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dirty="0" sz="1800" spc="-15">
                <a:latin typeface="Microsoft Sans Serif"/>
                <a:cs typeface="Microsoft Sans Serif"/>
              </a:rPr>
              <a:t>Введено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2701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кв.м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жилья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dirty="0" sz="1800" spc="-5">
                <a:latin typeface="Microsoft Sans Serif"/>
                <a:cs typeface="Microsoft Sans Serif"/>
              </a:rPr>
              <a:t>Выдан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сертификат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молодой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семье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сумма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1,2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млн.руб</a:t>
            </a:r>
            <a:endParaRPr sz="1800">
              <a:latin typeface="Microsoft Sans Serif"/>
              <a:cs typeface="Microsoft Sans Serif"/>
            </a:endParaRPr>
          </a:p>
          <a:p>
            <a:pPr marL="12700" marR="62801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dirty="0" sz="1800" spc="-5">
                <a:latin typeface="Microsoft Sans Serif"/>
                <a:cs typeface="Microsoft Sans Serif"/>
              </a:rPr>
              <a:t>Социальная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выплата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улучшение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жилищных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условий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3,9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млн.руб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Microsoft Sans Serif"/>
              <a:cs typeface="Microsoft Sans Serif"/>
            </a:endParaRPr>
          </a:p>
          <a:p>
            <a:pPr marL="2018030" marR="50800" indent="-180340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Переселение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из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30" b="1">
                <a:latin typeface="Arial"/>
                <a:cs typeface="Arial"/>
              </a:rPr>
              <a:t>ветхого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 </a:t>
            </a:r>
            <a:r>
              <a:rPr dirty="0" sz="1800" spc="-10" b="1">
                <a:latin typeface="Arial"/>
                <a:cs typeface="Arial"/>
              </a:rPr>
              <a:t>аварийного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жилья</a:t>
            </a:r>
            <a:endParaRPr sz="1800">
              <a:latin typeface="Arial"/>
              <a:cs typeface="Arial"/>
            </a:endParaRPr>
          </a:p>
          <a:p>
            <a:pPr marL="35560" marR="4445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В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2021 </a:t>
            </a:r>
            <a:r>
              <a:rPr dirty="0" sz="1800" spc="-10" b="1">
                <a:latin typeface="Arial"/>
                <a:cs typeface="Arial"/>
              </a:rPr>
              <a:t>году –</a:t>
            </a:r>
            <a:r>
              <a:rPr dirty="0" sz="1800" spc="-10">
                <a:latin typeface="Microsoft Sans Serif"/>
                <a:cs typeface="Microsoft Sans Serif"/>
              </a:rPr>
              <a:t>выплачена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компенсация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16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собственникам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сумму</a:t>
            </a:r>
            <a:endParaRPr sz="1800">
              <a:latin typeface="Microsoft Sans Serif"/>
              <a:cs typeface="Microsoft Sans Serif"/>
            </a:endParaRPr>
          </a:p>
          <a:p>
            <a:pPr marL="35560">
              <a:lnSpc>
                <a:spcPct val="100000"/>
              </a:lnSpc>
            </a:pPr>
            <a:r>
              <a:rPr dirty="0" sz="1800" spc="-5">
                <a:latin typeface="Microsoft Sans Serif"/>
                <a:cs typeface="Microsoft Sans Serif"/>
              </a:rPr>
              <a:t>18,3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млн.рублей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algn="just" marL="35560" marR="2540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Arial"/>
                <a:cs typeface="Arial"/>
              </a:rPr>
              <a:t>В </a:t>
            </a:r>
            <a:r>
              <a:rPr dirty="0" sz="1800" spc="-5" b="1">
                <a:latin typeface="Arial"/>
                <a:cs typeface="Arial"/>
              </a:rPr>
              <a:t>2022 </a:t>
            </a:r>
            <a:r>
              <a:rPr dirty="0" sz="1800" spc="-30">
                <a:latin typeface="Microsoft Sans Serif"/>
                <a:cs typeface="Microsoft Sans Serif"/>
              </a:rPr>
              <a:t>году </a:t>
            </a:r>
            <a:r>
              <a:rPr dirty="0" sz="1800" spc="-20">
                <a:latin typeface="Microsoft Sans Serif"/>
                <a:cs typeface="Microsoft Sans Serif"/>
              </a:rPr>
              <a:t>планируется </a:t>
            </a:r>
            <a:r>
              <a:rPr dirty="0" sz="1800" spc="-10">
                <a:latin typeface="Microsoft Sans Serif"/>
                <a:cs typeface="Microsoft Sans Serif"/>
              </a:rPr>
              <a:t>строительство </a:t>
            </a:r>
            <a:r>
              <a:rPr dirty="0" sz="1800" spc="-5">
                <a:latin typeface="Microsoft Sans Serif"/>
                <a:cs typeface="Microsoft Sans Serif"/>
              </a:rPr>
              <a:t> 2-х </a:t>
            </a:r>
            <a:r>
              <a:rPr dirty="0" sz="1800" spc="-25">
                <a:latin typeface="Microsoft Sans Serif"/>
                <a:cs typeface="Microsoft Sans Serif"/>
              </a:rPr>
              <a:t>многоквартирных </a:t>
            </a:r>
            <a:r>
              <a:rPr dirty="0" sz="1800" spc="-15">
                <a:latin typeface="Microsoft Sans Serif"/>
                <a:cs typeface="Microsoft Sans Serif"/>
              </a:rPr>
              <a:t>домов </a:t>
            </a:r>
            <a:r>
              <a:rPr dirty="0" sz="1800">
                <a:latin typeface="Microsoft Sans Serif"/>
                <a:cs typeface="Microsoft Sans Serif"/>
              </a:rPr>
              <a:t>в </a:t>
            </a:r>
            <a:r>
              <a:rPr dirty="0" sz="1800" spc="-10">
                <a:latin typeface="Microsoft Sans Serif"/>
                <a:cs typeface="Microsoft Sans Serif"/>
              </a:rPr>
              <a:t>п.Хвойная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65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собственников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получат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квартиры</a:t>
            </a:r>
            <a:endParaRPr sz="1800">
              <a:latin typeface="Microsoft Sans Serif"/>
              <a:cs typeface="Microsoft Sans Serif"/>
            </a:endParaRPr>
          </a:p>
          <a:p>
            <a:pPr algn="just" marL="35560">
              <a:lnSpc>
                <a:spcPct val="100000"/>
              </a:lnSpc>
            </a:pPr>
            <a:r>
              <a:rPr dirty="0" sz="1800" spc="-5">
                <a:latin typeface="Microsoft Sans Serif"/>
                <a:cs typeface="Microsoft Sans Serif"/>
              </a:rPr>
              <a:t>12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собственников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получат</a:t>
            </a:r>
            <a:r>
              <a:rPr dirty="0" sz="1800" spc="5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компенсации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21</a:t>
            </a:r>
            <a:endParaRPr sz="50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447" y="4194047"/>
            <a:ext cx="3739896" cy="25176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2321051"/>
            <a:ext cx="3270504" cy="32232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0745" y="1549653"/>
            <a:ext cx="7825740" cy="4965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C00000"/>
                </a:solidFill>
                <a:latin typeface="Arial"/>
                <a:cs typeface="Arial"/>
              </a:rPr>
              <a:t>Организация</a:t>
            </a:r>
            <a:r>
              <a:rPr dirty="0" sz="20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строительства</a:t>
            </a:r>
            <a:r>
              <a:rPr dirty="0" sz="20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C00000"/>
                </a:solidFill>
                <a:latin typeface="Arial"/>
                <a:cs typeface="Arial"/>
              </a:rPr>
              <a:t>содержания</a:t>
            </a:r>
            <a:r>
              <a:rPr dirty="0" sz="20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жилищного</a:t>
            </a:r>
            <a:r>
              <a:rPr dirty="0" sz="20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C00000"/>
                </a:solidFill>
                <a:latin typeface="Arial"/>
                <a:cs typeface="Arial"/>
              </a:rPr>
              <a:t>фонда</a:t>
            </a:r>
            <a:endParaRPr sz="2000">
              <a:latin typeface="Arial"/>
              <a:cs typeface="Arial"/>
            </a:endParaRPr>
          </a:p>
          <a:p>
            <a:pPr marL="3968750" indent="-229235">
              <a:lnSpc>
                <a:spcPct val="100000"/>
              </a:lnSpc>
              <a:spcBef>
                <a:spcPts val="1885"/>
              </a:spcBef>
              <a:buFont typeface="Microsoft Sans Serif"/>
              <a:buChar char="•"/>
              <a:tabLst>
                <a:tab pos="3968750" algn="l"/>
                <a:tab pos="3969385" algn="l"/>
                <a:tab pos="4927600" algn="l"/>
              </a:tabLst>
            </a:pPr>
            <a:r>
              <a:rPr dirty="0" sz="2000" b="1">
                <a:latin typeface="Arial"/>
                <a:cs typeface="Arial"/>
              </a:rPr>
              <a:t>В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2021	</a:t>
            </a:r>
            <a:r>
              <a:rPr dirty="0" sz="2000" spc="-10" b="1">
                <a:latin typeface="Arial"/>
                <a:cs typeface="Arial"/>
              </a:rPr>
              <a:t>году</a:t>
            </a:r>
            <a:endParaRPr sz="2000">
              <a:latin typeface="Arial"/>
              <a:cs typeface="Arial"/>
            </a:endParaRPr>
          </a:p>
          <a:p>
            <a:pPr marL="3949065" marR="302895">
              <a:lnSpc>
                <a:spcPts val="2690"/>
              </a:lnSpc>
              <a:spcBef>
                <a:spcPts val="125"/>
              </a:spcBef>
            </a:pPr>
            <a:r>
              <a:rPr dirty="0" sz="2000" spc="-5" b="1">
                <a:latin typeface="Arial"/>
                <a:cs typeface="Arial"/>
              </a:rPr>
              <a:t>Капитальные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работы</a:t>
            </a:r>
            <a:r>
              <a:rPr dirty="0" sz="2000" spc="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в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МКД </a:t>
            </a:r>
            <a:r>
              <a:rPr dirty="0" sz="2000" spc="-540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Сумма</a:t>
            </a:r>
            <a:r>
              <a:rPr dirty="0" sz="2000" spc="-5" b="1">
                <a:latin typeface="Arial"/>
                <a:cs typeface="Arial"/>
              </a:rPr>
              <a:t> 8532,894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10" b="1">
                <a:latin typeface="Arial"/>
                <a:cs typeface="Arial"/>
              </a:rPr>
              <a:t>т.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руб.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4025265" indent="-285750">
              <a:lnSpc>
                <a:spcPts val="2039"/>
              </a:lnSpc>
              <a:spcBef>
                <a:spcPts val="135"/>
              </a:spcBef>
              <a:buSzPct val="80000"/>
              <a:buFont typeface="Microsoft Sans Serif"/>
              <a:buChar char="•"/>
              <a:tabLst>
                <a:tab pos="4025265" algn="l"/>
                <a:tab pos="4025900" algn="l"/>
                <a:tab pos="5465445" algn="l"/>
              </a:tabLst>
            </a:pPr>
            <a:r>
              <a:rPr dirty="0" sz="2000" spc="-5" b="1">
                <a:latin typeface="Arial"/>
                <a:cs typeface="Arial"/>
              </a:rPr>
              <a:t>п.Хвойная	</a:t>
            </a:r>
            <a:r>
              <a:rPr dirty="0" sz="2000" spc="-10">
                <a:latin typeface="Microsoft Sans Serif"/>
                <a:cs typeface="Microsoft Sans Serif"/>
              </a:rPr>
              <a:t>ул.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Microsoft Sans Serif"/>
                <a:cs typeface="Microsoft Sans Serif"/>
              </a:rPr>
              <a:t>Васильева</a:t>
            </a:r>
            <a:r>
              <a:rPr dirty="0" sz="2000" spc="-35">
                <a:latin typeface="Microsoft Sans Serif"/>
                <a:cs typeface="Microsoft Sans Serif"/>
              </a:rPr>
              <a:t> </a:t>
            </a:r>
            <a:r>
              <a:rPr dirty="0" sz="2000" spc="-40">
                <a:latin typeface="Microsoft Sans Serif"/>
                <a:cs typeface="Microsoft Sans Serif"/>
              </a:rPr>
              <a:t>д.11</a:t>
            </a:r>
            <a:endParaRPr sz="2000">
              <a:latin typeface="Microsoft Sans Serif"/>
              <a:cs typeface="Microsoft Sans Serif"/>
            </a:endParaRPr>
          </a:p>
          <a:p>
            <a:pPr marL="3968750" marR="66675">
              <a:lnSpc>
                <a:spcPct val="70000"/>
              </a:lnSpc>
              <a:spcBef>
                <a:spcPts val="360"/>
              </a:spcBef>
            </a:pPr>
            <a:r>
              <a:rPr dirty="0" sz="2000" spc="-10">
                <a:latin typeface="Microsoft Sans Serif"/>
                <a:cs typeface="Microsoft Sans Serif"/>
              </a:rPr>
              <a:t>(ремонт</a:t>
            </a:r>
            <a:r>
              <a:rPr dirty="0" sz="2000" spc="-30">
                <a:latin typeface="Microsoft Sans Serif"/>
                <a:cs typeface="Microsoft Sans Serif"/>
              </a:rPr>
              <a:t> </a:t>
            </a:r>
            <a:r>
              <a:rPr dirty="0" sz="2000" spc="-15">
                <a:latin typeface="Microsoft Sans Serif"/>
                <a:cs typeface="Microsoft Sans Serif"/>
              </a:rPr>
              <a:t>фундамента),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 spc="-25" b="1">
                <a:latin typeface="Arial"/>
                <a:cs typeface="Arial"/>
              </a:rPr>
              <a:t>ул.</a:t>
            </a:r>
            <a:r>
              <a:rPr dirty="0" sz="2000" spc="20" b="1">
                <a:latin typeface="Arial"/>
                <a:cs typeface="Arial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Мира </a:t>
            </a:r>
            <a:r>
              <a:rPr dirty="0" sz="2000" spc="-515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д.4</a:t>
            </a:r>
            <a:r>
              <a:rPr dirty="0" sz="2000" spc="-10">
                <a:latin typeface="Microsoft Sans Serif"/>
                <a:cs typeface="Microsoft Sans Serif"/>
              </a:rPr>
              <a:t> (система</a:t>
            </a:r>
            <a:r>
              <a:rPr dirty="0" sz="2000" spc="-25">
                <a:latin typeface="Microsoft Sans Serif"/>
                <a:cs typeface="Microsoft Sans Serif"/>
              </a:rPr>
              <a:t> </a:t>
            </a:r>
            <a:r>
              <a:rPr dirty="0" sz="2000" spc="-15">
                <a:latin typeface="Microsoft Sans Serif"/>
                <a:cs typeface="Microsoft Sans Serif"/>
              </a:rPr>
              <a:t>водоотведения</a:t>
            </a:r>
            <a:r>
              <a:rPr dirty="0" sz="2000" spc="-15" b="1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3968750" marR="759460" indent="-228600">
              <a:lnSpc>
                <a:spcPct val="70000"/>
              </a:lnSpc>
              <a:spcBef>
                <a:spcPts val="1000"/>
              </a:spcBef>
              <a:buFont typeface="Microsoft Sans Serif"/>
              <a:buChar char="•"/>
              <a:tabLst>
                <a:tab pos="3968750" algn="l"/>
                <a:tab pos="3969385" algn="l"/>
              </a:tabLst>
            </a:pPr>
            <a:r>
              <a:rPr dirty="0" sz="2000" spc="-5" b="1">
                <a:latin typeface="Arial"/>
                <a:cs typeface="Arial"/>
              </a:rPr>
              <a:t>с.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Песь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ул.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Спорта</a:t>
            </a:r>
            <a:r>
              <a:rPr dirty="0" sz="2000" spc="15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д.4</a:t>
            </a:r>
            <a:r>
              <a:rPr dirty="0" sz="2000" spc="5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д.8 </a:t>
            </a:r>
            <a:r>
              <a:rPr dirty="0" sz="2000" spc="-515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(ремонт</a:t>
            </a:r>
            <a:r>
              <a:rPr dirty="0" sz="2000" spc="-25">
                <a:latin typeface="Microsoft Sans Serif"/>
                <a:cs typeface="Microsoft Sans Serif"/>
              </a:rPr>
              <a:t> крыш)</a:t>
            </a:r>
            <a:endParaRPr sz="2000">
              <a:latin typeface="Microsoft Sans Serif"/>
              <a:cs typeface="Microsoft Sans Serif"/>
            </a:endParaRPr>
          </a:p>
          <a:p>
            <a:pPr marL="3968750" marR="104775" indent="-228600">
              <a:lnSpc>
                <a:spcPct val="70000"/>
              </a:lnSpc>
              <a:spcBef>
                <a:spcPts val="1005"/>
              </a:spcBef>
              <a:buSzPct val="55000"/>
              <a:buFont typeface="Microsoft Sans Serif"/>
              <a:buChar char="•"/>
              <a:tabLst>
                <a:tab pos="4006850" algn="l"/>
                <a:tab pos="4007485" algn="l"/>
              </a:tabLst>
            </a:pPr>
            <a:r>
              <a:rPr dirty="0"/>
              <a:t>	</a:t>
            </a:r>
            <a:r>
              <a:rPr dirty="0" sz="2000" b="1">
                <a:latin typeface="Arial"/>
                <a:cs typeface="Arial"/>
              </a:rPr>
              <a:t>д. </a:t>
            </a:r>
            <a:r>
              <a:rPr dirty="0" sz="2000" spc="-10" b="1">
                <a:latin typeface="Arial"/>
                <a:cs typeface="Arial"/>
              </a:rPr>
              <a:t>Остахново </a:t>
            </a:r>
            <a:r>
              <a:rPr dirty="0" sz="2000" spc="-10">
                <a:latin typeface="Microsoft Sans Serif"/>
                <a:cs typeface="Microsoft Sans Serif"/>
              </a:rPr>
              <a:t>ул. </a:t>
            </a:r>
            <a:r>
              <a:rPr dirty="0" sz="2000">
                <a:latin typeface="Microsoft Sans Serif"/>
                <a:cs typeface="Microsoft Sans Serif"/>
              </a:rPr>
              <a:t>Весенняя </a:t>
            </a:r>
            <a:r>
              <a:rPr dirty="0" sz="2000" spc="-5">
                <a:latin typeface="Microsoft Sans Serif"/>
                <a:cs typeface="Microsoft Sans Serif"/>
              </a:rPr>
              <a:t>д.6 </a:t>
            </a:r>
            <a:r>
              <a:rPr dirty="0" sz="2000" spc="-525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(ремонт</a:t>
            </a:r>
            <a:r>
              <a:rPr dirty="0" sz="2000" spc="-25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крыши)</a:t>
            </a:r>
            <a:endParaRPr sz="2000">
              <a:latin typeface="Microsoft Sans Serif"/>
              <a:cs typeface="Microsoft Sans Serif"/>
            </a:endParaRPr>
          </a:p>
          <a:p>
            <a:pPr marL="4038600" indent="-299085">
              <a:lnSpc>
                <a:spcPts val="2039"/>
              </a:lnSpc>
              <a:spcBef>
                <a:spcPts val="275"/>
              </a:spcBef>
              <a:buFont typeface="Microsoft Sans Serif"/>
              <a:buChar char="•"/>
              <a:tabLst>
                <a:tab pos="4038600" algn="l"/>
                <a:tab pos="4039235" algn="l"/>
              </a:tabLst>
            </a:pPr>
            <a:r>
              <a:rPr dirty="0" sz="2000" b="1">
                <a:latin typeface="Arial"/>
                <a:cs typeface="Arial"/>
              </a:rPr>
              <a:t>п.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Юбилейный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д.3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(система</a:t>
            </a:r>
            <a:endParaRPr sz="2000">
              <a:latin typeface="Microsoft Sans Serif"/>
              <a:cs typeface="Microsoft Sans Serif"/>
            </a:endParaRPr>
          </a:p>
          <a:p>
            <a:pPr marL="3968750">
              <a:lnSpc>
                <a:spcPts val="2039"/>
              </a:lnSpc>
            </a:pPr>
            <a:r>
              <a:rPr dirty="0" sz="2000" spc="-15">
                <a:latin typeface="Microsoft Sans Serif"/>
                <a:cs typeface="Microsoft Sans Serif"/>
              </a:rPr>
              <a:t>отопления),</a:t>
            </a:r>
            <a:endParaRPr sz="2000">
              <a:latin typeface="Microsoft Sans Serif"/>
              <a:cs typeface="Microsoft Sans Serif"/>
            </a:endParaRPr>
          </a:p>
          <a:p>
            <a:pPr marL="3968750" indent="-229235">
              <a:lnSpc>
                <a:spcPts val="2039"/>
              </a:lnSpc>
              <a:spcBef>
                <a:spcPts val="275"/>
              </a:spcBef>
              <a:buFont typeface="Microsoft Sans Serif"/>
              <a:buChar char="•"/>
              <a:tabLst>
                <a:tab pos="3968750" algn="l"/>
                <a:tab pos="3969385" algn="l"/>
              </a:tabLst>
            </a:pPr>
            <a:r>
              <a:rPr dirty="0" sz="2000" spc="-5" b="1">
                <a:latin typeface="Arial"/>
                <a:cs typeface="Arial"/>
              </a:rPr>
              <a:t>Капитальный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ремонт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в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5" b="1">
                <a:latin typeface="Arial"/>
                <a:cs typeface="Arial"/>
              </a:rPr>
              <a:t>2-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х</a:t>
            </a:r>
            <a:endParaRPr sz="2000">
              <a:latin typeface="Arial"/>
              <a:cs typeface="Arial"/>
            </a:endParaRPr>
          </a:p>
          <a:p>
            <a:pPr marL="3968750">
              <a:lnSpc>
                <a:spcPts val="1680"/>
              </a:lnSpc>
            </a:pPr>
            <a:r>
              <a:rPr dirty="0" sz="2000" spc="-10">
                <a:latin typeface="Microsoft Sans Serif"/>
                <a:cs typeface="Microsoft Sans Serif"/>
              </a:rPr>
              <a:t>муниципальных</a:t>
            </a:r>
            <a:r>
              <a:rPr dirty="0" sz="2000" spc="-30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квартирах</a:t>
            </a:r>
            <a:endParaRPr sz="2000">
              <a:latin typeface="Microsoft Sans Serif"/>
              <a:cs typeface="Microsoft Sans Serif"/>
            </a:endParaRPr>
          </a:p>
          <a:p>
            <a:pPr marL="3968750" marR="66040">
              <a:lnSpc>
                <a:spcPct val="70000"/>
              </a:lnSpc>
              <a:spcBef>
                <a:spcPts val="360"/>
              </a:spcBef>
            </a:pPr>
            <a:r>
              <a:rPr dirty="0" sz="2000">
                <a:latin typeface="Microsoft Sans Serif"/>
                <a:cs typeface="Microsoft Sans Serif"/>
              </a:rPr>
              <a:t>с. </a:t>
            </a:r>
            <a:r>
              <a:rPr dirty="0" sz="2000" spc="-5">
                <a:latin typeface="Microsoft Sans Serif"/>
                <a:cs typeface="Microsoft Sans Serif"/>
              </a:rPr>
              <a:t>Песь</a:t>
            </a:r>
            <a:r>
              <a:rPr dirty="0" sz="2000" spc="-10">
                <a:latin typeface="Microsoft Sans Serif"/>
                <a:cs typeface="Microsoft Sans Serif"/>
              </a:rPr>
              <a:t> ул.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Заречная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д.41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-30">
                <a:latin typeface="Microsoft Sans Serif"/>
                <a:cs typeface="Microsoft Sans Serif"/>
              </a:rPr>
              <a:t>кв.5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Microsoft Sans Serif"/>
                <a:cs typeface="Microsoft Sans Serif"/>
              </a:rPr>
              <a:t>и </a:t>
            </a:r>
            <a:r>
              <a:rPr dirty="0" sz="2000" spc="-515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д.39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-40">
                <a:latin typeface="Microsoft Sans Serif"/>
                <a:cs typeface="Microsoft Sans Serif"/>
              </a:rPr>
              <a:t>кв.</a:t>
            </a:r>
            <a:r>
              <a:rPr dirty="0" sz="2000">
                <a:latin typeface="Microsoft Sans Serif"/>
                <a:cs typeface="Microsoft Sans Serif"/>
              </a:rPr>
              <a:t> 1</a:t>
            </a:r>
            <a:r>
              <a:rPr dirty="0" sz="2000" spc="20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(ремонт</a:t>
            </a:r>
            <a:r>
              <a:rPr dirty="0" sz="2000" spc="-30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печных</a:t>
            </a:r>
            <a:r>
              <a:rPr dirty="0" sz="2000" spc="10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труб).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22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92602" y="1269745"/>
            <a:ext cx="5687060" cy="549338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2400" spc="-15" b="1">
                <a:solidFill>
                  <a:srgbClr val="C00000"/>
                </a:solidFill>
                <a:latin typeface="Arial"/>
                <a:cs typeface="Arial"/>
              </a:rPr>
              <a:t>Водоснабжение</a:t>
            </a:r>
            <a:endParaRPr sz="2400">
              <a:latin typeface="Arial"/>
              <a:cs typeface="Arial"/>
            </a:endParaRPr>
          </a:p>
          <a:p>
            <a:pPr marL="1005205" marR="208279">
              <a:lnSpc>
                <a:spcPct val="100000"/>
              </a:lnSpc>
              <a:spcBef>
                <a:spcPts val="550"/>
              </a:spcBef>
              <a:tabLst>
                <a:tab pos="2812415" algn="l"/>
              </a:tabLst>
            </a:pPr>
            <a:r>
              <a:rPr dirty="0" sz="1800" spc="-5" b="1">
                <a:latin typeface="Arial"/>
                <a:cs typeface="Arial"/>
              </a:rPr>
              <a:t>1 </a:t>
            </a:r>
            <a:r>
              <a:rPr dirty="0" sz="1800">
                <a:latin typeface="Microsoft Sans Serif"/>
                <a:cs typeface="Microsoft Sans Serif"/>
              </a:rPr>
              <a:t>.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Разработана	</a:t>
            </a:r>
            <a:r>
              <a:rPr dirty="0" sz="1800" spc="-75">
                <a:latin typeface="Microsoft Sans Serif"/>
                <a:cs typeface="Microsoft Sans Serif"/>
              </a:rPr>
              <a:t>ПСД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капитальному 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ремонту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сетей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водопровода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д. </a:t>
            </a:r>
            <a:r>
              <a:rPr dirty="0" sz="1800" spc="-35">
                <a:latin typeface="Microsoft Sans Serif"/>
                <a:cs typeface="Microsoft Sans Serif"/>
              </a:rPr>
              <a:t>Дворищи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(400,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0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0">
                <a:latin typeface="Microsoft Sans Serif"/>
                <a:cs typeface="Microsoft Sans Serif"/>
              </a:rPr>
              <a:t>т.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руб.)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005205" marR="115570">
              <a:lnSpc>
                <a:spcPct val="100000"/>
              </a:lnSpc>
              <a:spcBef>
                <a:spcPts val="5"/>
              </a:spcBef>
              <a:buFont typeface="Arial"/>
              <a:buAutoNum type="arabicPeriod" startAt="2"/>
              <a:tabLst>
                <a:tab pos="1260475" algn="l"/>
                <a:tab pos="2749550" algn="l"/>
              </a:tabLst>
            </a:pPr>
            <a:r>
              <a:rPr dirty="0" sz="1800" spc="-25">
                <a:latin typeface="Microsoft Sans Serif"/>
                <a:cs typeface="Microsoft Sans Serif"/>
              </a:rPr>
              <a:t>Разработана	</a:t>
            </a:r>
            <a:r>
              <a:rPr dirty="0" sz="1800" spc="-75">
                <a:latin typeface="Microsoft Sans Serif"/>
                <a:cs typeface="Microsoft Sans Serif"/>
              </a:rPr>
              <a:t>ПСД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капитальному 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ремонту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сетей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водопровода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с.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Левоча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ул.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Молодежная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(150,0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т.руб.)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 startAt="2"/>
            </a:pPr>
            <a:endParaRPr sz="1900">
              <a:latin typeface="Microsoft Sans Serif"/>
              <a:cs typeface="Microsoft Sans Serif"/>
            </a:endParaRPr>
          </a:p>
          <a:p>
            <a:pPr marL="1196340" indent="-191770">
              <a:lnSpc>
                <a:spcPct val="100000"/>
              </a:lnSpc>
              <a:spcBef>
                <a:spcPts val="5"/>
              </a:spcBef>
              <a:buFont typeface="Arial"/>
              <a:buAutoNum type="arabicPeriod" startAt="2"/>
              <a:tabLst>
                <a:tab pos="1196975" algn="l"/>
                <a:tab pos="2698750" algn="l"/>
                <a:tab pos="3979545" algn="l"/>
              </a:tabLst>
            </a:pPr>
            <a:r>
              <a:rPr dirty="0" sz="1800" spc="-15">
                <a:latin typeface="Microsoft Sans Serif"/>
                <a:cs typeface="Microsoft Sans Serif"/>
              </a:rPr>
              <a:t>Приоретены	расходные	материалы</a:t>
            </a:r>
            <a:r>
              <a:rPr dirty="0" sz="1800" spc="-5">
                <a:latin typeface="Microsoft Sans Serif"/>
                <a:cs typeface="Microsoft Sans Serif"/>
              </a:rPr>
              <a:t> на</a:t>
            </a:r>
            <a:endParaRPr sz="1800">
              <a:latin typeface="Microsoft Sans Serif"/>
              <a:cs typeface="Microsoft Sans Serif"/>
            </a:endParaRPr>
          </a:p>
          <a:p>
            <a:pPr marL="1005205">
              <a:lnSpc>
                <a:spcPct val="100000"/>
              </a:lnSpc>
            </a:pPr>
            <a:r>
              <a:rPr dirty="0" sz="1800" spc="-30">
                <a:latin typeface="Microsoft Sans Serif"/>
                <a:cs typeface="Microsoft Sans Serif"/>
              </a:rPr>
              <a:t>скважины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005205" marR="5080">
              <a:lnSpc>
                <a:spcPct val="100000"/>
              </a:lnSpc>
              <a:buFont typeface="Arial"/>
              <a:buAutoNum type="arabicPeriod" startAt="4"/>
              <a:tabLst>
                <a:tab pos="1260475" algn="l"/>
              </a:tabLst>
            </a:pPr>
            <a:r>
              <a:rPr dirty="0" sz="1800" spc="-15">
                <a:latin typeface="Microsoft Sans Serif"/>
                <a:cs typeface="Microsoft Sans Serif"/>
              </a:rPr>
              <a:t>Приобретено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оборудование</a:t>
            </a:r>
            <a:r>
              <a:rPr dirty="0" sz="1800" spc="55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для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работ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по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подключению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114">
                <a:latin typeface="Microsoft Sans Serif"/>
                <a:cs typeface="Microsoft Sans Serif"/>
              </a:rPr>
              <a:t>к</a:t>
            </a:r>
            <a:r>
              <a:rPr dirty="0" sz="1800" spc="-1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водонапорной башни </a:t>
            </a:r>
            <a:r>
              <a:rPr dirty="0" sz="1800" spc="-5">
                <a:latin typeface="Microsoft Sans Serif"/>
                <a:cs typeface="Microsoft Sans Serif"/>
              </a:rPr>
              <a:t>д. 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Демидово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водопровода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д.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Остахново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 startAt="4"/>
            </a:pPr>
            <a:endParaRPr sz="1900">
              <a:latin typeface="Microsoft Sans Serif"/>
              <a:cs typeface="Microsoft Sans Serif"/>
            </a:endParaRPr>
          </a:p>
          <a:p>
            <a:pPr marL="1005205" marR="227965">
              <a:lnSpc>
                <a:spcPct val="100000"/>
              </a:lnSpc>
              <a:buFont typeface="Arial"/>
              <a:buAutoNum type="arabicPeriod" startAt="4"/>
              <a:tabLst>
                <a:tab pos="1260475" algn="l"/>
              </a:tabLst>
            </a:pPr>
            <a:r>
              <a:rPr dirty="0" sz="1800" spc="-25">
                <a:latin typeface="Microsoft Sans Serif"/>
                <a:cs typeface="Microsoft Sans Serif"/>
              </a:rPr>
              <a:t>Заключен</a:t>
            </a:r>
            <a:r>
              <a:rPr dirty="0" sz="1800" spc="-10">
                <a:latin typeface="Microsoft Sans Serif"/>
                <a:cs typeface="Microsoft Sans Serif"/>
              </a:rPr>
              <a:t> муниципальный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контракт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 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выполнения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работ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по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разработке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проекта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санитарным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зонам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скважинам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79" y="1909572"/>
            <a:ext cx="3817620" cy="46405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23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02660" y="1516126"/>
            <a:ext cx="31026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Газификация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округа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768" y="2228824"/>
            <a:ext cx="1651000" cy="76009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2000" b="1">
                <a:latin typeface="Arial"/>
                <a:cs typeface="Arial"/>
              </a:rPr>
              <a:t>В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2021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0" b="1">
                <a:latin typeface="Arial"/>
                <a:cs typeface="Arial"/>
              </a:rPr>
              <a:t>г.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490"/>
              </a:spcBef>
            </a:pPr>
            <a:r>
              <a:rPr dirty="0" sz="2000" spc="-10" b="1">
                <a:latin typeface="Arial"/>
                <a:cs typeface="Arial"/>
              </a:rPr>
              <a:t>Завершено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3638" y="2657982"/>
            <a:ext cx="209486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Arial"/>
                <a:cs typeface="Arial"/>
              </a:rPr>
              <a:t>проектирование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080" y="2962782"/>
            <a:ext cx="3768725" cy="2586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889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Arial"/>
                <a:cs typeface="Arial"/>
              </a:rPr>
              <a:t>распределительных</a:t>
            </a:r>
            <a:r>
              <a:rPr dirty="0" sz="2000" spc="1100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сетей </a:t>
            </a:r>
            <a:r>
              <a:rPr dirty="0" sz="2000" spc="-5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по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п.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Хвойная.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algn="just" marL="12700" marR="5080" indent="4445">
              <a:lnSpc>
                <a:spcPct val="100000"/>
              </a:lnSpc>
              <a:tabLst>
                <a:tab pos="2379345" algn="l"/>
              </a:tabLst>
            </a:pPr>
            <a:r>
              <a:rPr dirty="0" sz="2000" b="1">
                <a:latin typeface="Arial"/>
                <a:cs typeface="Arial"/>
              </a:rPr>
              <a:t>Опреде</a:t>
            </a:r>
            <a:r>
              <a:rPr dirty="0" sz="2000" spc="-20" b="1">
                <a:latin typeface="Arial"/>
                <a:cs typeface="Arial"/>
              </a:rPr>
              <a:t>л</a:t>
            </a:r>
            <a:r>
              <a:rPr dirty="0" sz="2000" spc="-15" b="1">
                <a:latin typeface="Arial"/>
                <a:cs typeface="Arial"/>
              </a:rPr>
              <a:t>е</a:t>
            </a:r>
            <a:r>
              <a:rPr dirty="0" sz="2000" b="1">
                <a:latin typeface="Arial"/>
                <a:cs typeface="Arial"/>
              </a:rPr>
              <a:t>на</a:t>
            </a:r>
            <a:r>
              <a:rPr dirty="0" sz="2000" b="1">
                <a:latin typeface="Arial"/>
                <a:cs typeface="Arial"/>
              </a:rPr>
              <a:t>	</a:t>
            </a:r>
            <a:r>
              <a:rPr dirty="0" sz="2000" b="1">
                <a:latin typeface="Arial"/>
                <a:cs typeface="Arial"/>
              </a:rPr>
              <a:t>п</a:t>
            </a:r>
            <a:r>
              <a:rPr dirty="0" sz="2000" spc="-35" b="1">
                <a:latin typeface="Arial"/>
                <a:cs typeface="Arial"/>
              </a:rPr>
              <a:t>о</a:t>
            </a:r>
            <a:r>
              <a:rPr dirty="0" sz="2000" b="1">
                <a:latin typeface="Arial"/>
                <a:cs typeface="Arial"/>
              </a:rPr>
              <a:t>д</a:t>
            </a:r>
            <a:r>
              <a:rPr dirty="0" sz="2000" spc="-20" b="1">
                <a:latin typeface="Arial"/>
                <a:cs typeface="Arial"/>
              </a:rPr>
              <a:t>р</a:t>
            </a:r>
            <a:r>
              <a:rPr dirty="0" sz="2000" spc="-5" b="1">
                <a:latin typeface="Arial"/>
                <a:cs typeface="Arial"/>
              </a:rPr>
              <a:t>ядн</a:t>
            </a:r>
            <a:r>
              <a:rPr dirty="0" sz="2000" spc="5" b="1">
                <a:latin typeface="Arial"/>
                <a:cs typeface="Arial"/>
              </a:rPr>
              <a:t>а</a:t>
            </a:r>
            <a:r>
              <a:rPr dirty="0" sz="2000" b="1">
                <a:latin typeface="Arial"/>
                <a:cs typeface="Arial"/>
              </a:rPr>
              <a:t>я  </a:t>
            </a:r>
            <a:r>
              <a:rPr dirty="0" sz="2000" spc="-5" b="1">
                <a:latin typeface="Arial"/>
                <a:cs typeface="Arial"/>
              </a:rPr>
              <a:t>организация </a:t>
            </a:r>
            <a:r>
              <a:rPr dirty="0" sz="2000" spc="-10" b="1">
                <a:latin typeface="Arial"/>
                <a:cs typeface="Arial"/>
              </a:rPr>
              <a:t>ООО </a:t>
            </a:r>
            <a:r>
              <a:rPr dirty="0" sz="2000" spc="-5" b="1">
                <a:latin typeface="Arial"/>
                <a:cs typeface="Arial"/>
              </a:rPr>
              <a:t>«Северная </a:t>
            </a:r>
            <a:r>
              <a:rPr dirty="0" sz="2000" spc="-5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компания»</a:t>
            </a:r>
            <a:r>
              <a:rPr dirty="0" sz="2000" spc="-5" b="1">
                <a:latin typeface="Arial"/>
                <a:cs typeface="Arial"/>
              </a:rPr>
              <a:t> для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выполнения </a:t>
            </a:r>
            <a:r>
              <a:rPr dirty="0" sz="2000" spc="-5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работ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5" b="1">
                <a:latin typeface="Arial"/>
                <a:cs typeface="Arial"/>
              </a:rPr>
              <a:t>по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строительству </a:t>
            </a:r>
            <a:r>
              <a:rPr dirty="0" sz="2000" spc="-5" b="1">
                <a:latin typeface="Arial"/>
                <a:cs typeface="Arial"/>
              </a:rPr>
              <a:t> газопровода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24</a:t>
            </a:r>
            <a:endParaRPr sz="50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89703" y="2002535"/>
            <a:ext cx="4395470" cy="4855845"/>
            <a:chOff x="4489703" y="2002535"/>
            <a:chExt cx="4395470" cy="485584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9703" y="2002535"/>
              <a:ext cx="4395215" cy="32019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4271" y="4620767"/>
              <a:ext cx="3211068" cy="22372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4824" y="1415541"/>
            <a:ext cx="73463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«Формирование</a:t>
            </a:r>
            <a:r>
              <a:rPr dirty="0" sz="2400" spc="-25" b="1">
                <a:solidFill>
                  <a:srgbClr val="FF0000"/>
                </a:solidFill>
                <a:latin typeface="Arial"/>
                <a:cs typeface="Arial"/>
              </a:rPr>
              <a:t> комфортной</a:t>
            </a:r>
            <a:r>
              <a:rPr dirty="0" sz="24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городской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среды»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212" y="1846834"/>
            <a:ext cx="385127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57655" algn="l"/>
              </a:tabLst>
            </a:pP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515">
                <a:latin typeface="Microsoft Sans Serif"/>
                <a:cs typeface="Microsoft Sans Serif"/>
              </a:rPr>
              <a:t> </a:t>
            </a:r>
            <a:r>
              <a:rPr dirty="0" sz="1800" spc="-5" b="1">
                <a:latin typeface="Arial"/>
                <a:cs typeface="Arial"/>
              </a:rPr>
              <a:t>2021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году</a:t>
            </a:r>
            <a:r>
              <a:rPr dirty="0" sz="1800" spc="-10">
                <a:latin typeface="Microsoft Sans Serif"/>
                <a:cs typeface="Microsoft Sans Serif"/>
              </a:rPr>
              <a:t>:	</a:t>
            </a:r>
            <a:r>
              <a:rPr dirty="0" sz="1800" spc="-15">
                <a:latin typeface="Microsoft Sans Serif"/>
                <a:cs typeface="Microsoft Sans Serif"/>
              </a:rPr>
              <a:t>установлен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детский 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игровой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комплекс,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обустроено 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резиновое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покрытие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центральном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парке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п.Хвойная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2230" y="1855673"/>
            <a:ext cx="3935729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Microsoft Sans Serif"/>
                <a:cs typeface="Microsoft Sans Serif"/>
              </a:rPr>
              <a:t>На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5" b="1">
                <a:latin typeface="Arial"/>
                <a:cs typeface="Arial"/>
              </a:rPr>
              <a:t>2022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год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продолжение </a:t>
            </a:r>
            <a:r>
              <a:rPr dirty="0" sz="1800" spc="-15">
                <a:latin typeface="Microsoft Sans Serif"/>
                <a:cs typeface="Microsoft Sans Serif"/>
              </a:rPr>
              <a:t> обустройства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центрального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парка: </a:t>
            </a:r>
            <a:r>
              <a:rPr dirty="0" sz="1800" spc="-20">
                <a:latin typeface="Microsoft Sans Serif"/>
                <a:cs typeface="Microsoft Sans Serif"/>
              </a:rPr>
              <a:t> ограждение,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спортивная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площадка </a:t>
            </a:r>
            <a:r>
              <a:rPr dirty="0" sz="1800">
                <a:latin typeface="Microsoft Sans Serif"/>
                <a:cs typeface="Microsoft Sans Serif"/>
              </a:rPr>
              <a:t>с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уличными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тренажерами,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установка </a:t>
            </a:r>
            <a:r>
              <a:rPr dirty="0" sz="1800" spc="-15">
                <a:latin typeface="Microsoft Sans Serif"/>
                <a:cs typeface="Microsoft Sans Serif"/>
              </a:rPr>
              <a:t> общественного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туалета,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установка 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малых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архитектурных</a:t>
            </a:r>
            <a:r>
              <a:rPr dirty="0" sz="1800" spc="5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форм, 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обустройство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дорожек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7743" y="3410711"/>
            <a:ext cx="4267835" cy="3255645"/>
            <a:chOff x="237743" y="3410711"/>
            <a:chExt cx="4267835" cy="32556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3" y="3410711"/>
              <a:ext cx="4233672" cy="32552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6031" y="5769863"/>
              <a:ext cx="4243070" cy="878205"/>
            </a:xfrm>
            <a:custGeom>
              <a:avLst/>
              <a:gdLst/>
              <a:ahLst/>
              <a:cxnLst/>
              <a:rect l="l" t="t" r="r" b="b"/>
              <a:pathLst>
                <a:path w="4243070" h="878204">
                  <a:moveTo>
                    <a:pt x="4242816" y="0"/>
                  </a:moveTo>
                  <a:lnTo>
                    <a:pt x="0" y="0"/>
                  </a:lnTo>
                  <a:lnTo>
                    <a:pt x="0" y="877824"/>
                  </a:lnTo>
                  <a:lnTo>
                    <a:pt x="4242816" y="877824"/>
                  </a:lnTo>
                  <a:lnTo>
                    <a:pt x="4242816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56031" y="5769863"/>
              <a:ext cx="4243070" cy="878205"/>
            </a:xfrm>
            <a:custGeom>
              <a:avLst/>
              <a:gdLst/>
              <a:ahLst/>
              <a:cxnLst/>
              <a:rect l="l" t="t" r="r" b="b"/>
              <a:pathLst>
                <a:path w="4243070" h="878204">
                  <a:moveTo>
                    <a:pt x="0" y="877824"/>
                  </a:moveTo>
                  <a:lnTo>
                    <a:pt x="4242816" y="877824"/>
                  </a:lnTo>
                  <a:lnTo>
                    <a:pt x="4242816" y="0"/>
                  </a:lnTo>
                  <a:lnTo>
                    <a:pt x="0" y="0"/>
                  </a:lnTo>
                  <a:lnTo>
                    <a:pt x="0" y="87782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25</a:t>
            </a:r>
            <a:endParaRPr sz="50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0015" y="3886200"/>
            <a:ext cx="3960876" cy="27950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20770" y="1374394"/>
            <a:ext cx="204723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Добрые</a:t>
            </a:r>
            <a:r>
              <a:rPr dirty="0" sz="2400" spc="-7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дела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387" y="2011679"/>
            <a:ext cx="2058924" cy="2825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61161" y="4997322"/>
            <a:ext cx="1203960" cy="68961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 indent="344170">
              <a:lnSpc>
                <a:spcPts val="1660"/>
              </a:lnSpc>
              <a:spcBef>
                <a:spcPts val="365"/>
              </a:spcBef>
            </a:pPr>
            <a:r>
              <a:rPr dirty="0" sz="1600" spc="-10">
                <a:latin typeface="Microsoft Sans Serif"/>
                <a:cs typeface="Microsoft Sans Serif"/>
              </a:rPr>
              <a:t>Спил 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у</a:t>
            </a:r>
            <a:r>
              <a:rPr dirty="0" sz="1600" spc="-35">
                <a:latin typeface="Microsoft Sans Serif"/>
                <a:cs typeface="Microsoft Sans Serif"/>
              </a:rPr>
              <a:t>г</a:t>
            </a:r>
            <a:r>
              <a:rPr dirty="0" sz="1600" spc="-10">
                <a:latin typeface="Microsoft Sans Serif"/>
                <a:cs typeface="Microsoft Sans Serif"/>
              </a:rPr>
              <a:t>р</a:t>
            </a:r>
            <a:r>
              <a:rPr dirty="0" sz="1600" spc="-20">
                <a:latin typeface="Microsoft Sans Serif"/>
                <a:cs typeface="Microsoft Sans Serif"/>
              </a:rPr>
              <a:t>о</a:t>
            </a:r>
            <a:r>
              <a:rPr dirty="0" sz="1600" spc="-15">
                <a:latin typeface="Microsoft Sans Serif"/>
                <a:cs typeface="Microsoft Sans Serif"/>
              </a:rPr>
              <a:t>жающ</a:t>
            </a:r>
            <a:r>
              <a:rPr dirty="0" sz="1600" spc="-25">
                <a:latin typeface="Microsoft Sans Serif"/>
                <a:cs typeface="Microsoft Sans Serif"/>
              </a:rPr>
              <a:t>и</a:t>
            </a:r>
            <a:r>
              <a:rPr dirty="0" sz="1600" spc="-5">
                <a:latin typeface="Microsoft Sans Serif"/>
                <a:cs typeface="Microsoft Sans Serif"/>
              </a:rPr>
              <a:t>х</a:t>
            </a:r>
            <a:endParaRPr sz="1600">
              <a:latin typeface="Microsoft Sans Serif"/>
              <a:cs typeface="Microsoft Sans Serif"/>
            </a:endParaRPr>
          </a:p>
          <a:p>
            <a:pPr marL="155575">
              <a:lnSpc>
                <a:spcPts val="1639"/>
              </a:lnSpc>
            </a:pPr>
            <a:r>
              <a:rPr dirty="0" sz="1600" spc="-5">
                <a:latin typeface="Microsoft Sans Serif"/>
                <a:cs typeface="Microsoft Sans Serif"/>
              </a:rPr>
              <a:t>деревьев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4995" y="1965960"/>
            <a:ext cx="1941576" cy="28895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46070" y="4950333"/>
            <a:ext cx="1621790" cy="68961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 marL="12065" marR="5080" indent="2540">
              <a:lnSpc>
                <a:spcPts val="1660"/>
              </a:lnSpc>
              <a:spcBef>
                <a:spcPts val="365"/>
              </a:spcBef>
            </a:pPr>
            <a:r>
              <a:rPr dirty="0" sz="1600" spc="-15">
                <a:latin typeface="Microsoft Sans Serif"/>
                <a:cs typeface="Microsoft Sans Serif"/>
              </a:rPr>
              <a:t>Приобретение </a:t>
            </a:r>
            <a:r>
              <a:rPr dirty="0" sz="1600" spc="-1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контейнеров</a:t>
            </a:r>
            <a:r>
              <a:rPr dirty="0" sz="1600">
                <a:latin typeface="Microsoft Sans Serif"/>
                <a:cs typeface="Microsoft Sans Serif"/>
              </a:rPr>
              <a:t> для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55">
                <a:latin typeface="Microsoft Sans Serif"/>
                <a:cs typeface="Microsoft Sans Serif"/>
              </a:rPr>
              <a:t>ТКО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7928" y="2016251"/>
            <a:ext cx="1941576" cy="28224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964684" y="4997322"/>
            <a:ext cx="16592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latin typeface="Microsoft Sans Serif"/>
                <a:cs typeface="Microsoft Sans Serif"/>
              </a:rPr>
              <a:t>Ремонт</a:t>
            </a:r>
            <a:r>
              <a:rPr dirty="0" sz="1600" spc="-1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колодцев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0" y="2013204"/>
            <a:ext cx="1943100" cy="276453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238745" y="4993385"/>
            <a:ext cx="1386840" cy="68961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just" marL="27305" marR="5080" indent="-15240">
              <a:lnSpc>
                <a:spcPts val="1660"/>
              </a:lnSpc>
              <a:spcBef>
                <a:spcPts val="365"/>
              </a:spcBef>
            </a:pPr>
            <a:r>
              <a:rPr dirty="0" sz="1600" spc="-10">
                <a:latin typeface="Microsoft Sans Serif"/>
                <a:cs typeface="Microsoft Sans Serif"/>
              </a:rPr>
              <a:t>Пр</a:t>
            </a:r>
            <a:r>
              <a:rPr dirty="0" sz="1600" spc="-5">
                <a:latin typeface="Microsoft Sans Serif"/>
                <a:cs typeface="Microsoft Sans Serif"/>
              </a:rPr>
              <a:t>ио</a:t>
            </a:r>
            <a:r>
              <a:rPr dirty="0" sz="1600" spc="-15">
                <a:latin typeface="Microsoft Sans Serif"/>
                <a:cs typeface="Microsoft Sans Serif"/>
              </a:rPr>
              <a:t>б</a:t>
            </a:r>
            <a:r>
              <a:rPr dirty="0" sz="1600" spc="-10">
                <a:latin typeface="Microsoft Sans Serif"/>
                <a:cs typeface="Microsoft Sans Serif"/>
              </a:rPr>
              <a:t>р</a:t>
            </a:r>
            <a:r>
              <a:rPr dirty="0" sz="1600" spc="-55">
                <a:latin typeface="Microsoft Sans Serif"/>
                <a:cs typeface="Microsoft Sans Serif"/>
              </a:rPr>
              <a:t>е</a:t>
            </a:r>
            <a:r>
              <a:rPr dirty="0" sz="1600" spc="-20">
                <a:latin typeface="Microsoft Sans Serif"/>
                <a:cs typeface="Microsoft Sans Serif"/>
              </a:rPr>
              <a:t>т</a:t>
            </a:r>
            <a:r>
              <a:rPr dirty="0" sz="1600" spc="-10">
                <a:latin typeface="Microsoft Sans Serif"/>
                <a:cs typeface="Microsoft Sans Serif"/>
              </a:rPr>
              <a:t>ен</a:t>
            </a:r>
            <a:r>
              <a:rPr dirty="0" sz="1600" spc="-15">
                <a:latin typeface="Microsoft Sans Serif"/>
                <a:cs typeface="Microsoft Sans Serif"/>
              </a:rPr>
              <a:t>и</a:t>
            </a:r>
            <a:r>
              <a:rPr dirty="0" sz="1600" spc="-5">
                <a:latin typeface="Microsoft Sans Serif"/>
                <a:cs typeface="Microsoft Sans Serif"/>
              </a:rPr>
              <a:t>е  </a:t>
            </a:r>
            <a:r>
              <a:rPr dirty="0" sz="1600" spc="-15">
                <a:latin typeface="Microsoft Sans Serif"/>
                <a:cs typeface="Microsoft Sans Serif"/>
              </a:rPr>
              <a:t>оборудования </a:t>
            </a:r>
            <a:r>
              <a:rPr dirty="0" sz="1600" spc="-4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для</a:t>
            </a:r>
            <a:r>
              <a:rPr dirty="0" sz="1600" spc="5">
                <a:latin typeface="Microsoft Sans Serif"/>
                <a:cs typeface="Microsoft Sans Serif"/>
              </a:rPr>
              <a:t> </a:t>
            </a:r>
            <a:r>
              <a:rPr dirty="0" sz="1600" spc="-35">
                <a:latin typeface="Microsoft Sans Serif"/>
                <a:cs typeface="Microsoft Sans Serif"/>
              </a:rPr>
              <a:t>скважин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4612" y="6136335"/>
            <a:ext cx="2609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Сумма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2,3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млн.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рублей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26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4639" y="1920239"/>
            <a:ext cx="2221991" cy="2743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91792" y="1407921"/>
            <a:ext cx="7414259" cy="51765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Территориальное</a:t>
            </a:r>
            <a:r>
              <a:rPr dirty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общественное самоуправление</a:t>
            </a:r>
            <a:endParaRPr sz="2000">
              <a:latin typeface="Arial"/>
              <a:cs typeface="Arial"/>
            </a:endParaRPr>
          </a:p>
          <a:p>
            <a:pPr marL="3775075">
              <a:lnSpc>
                <a:spcPct val="100000"/>
              </a:lnSpc>
              <a:spcBef>
                <a:spcPts val="1660"/>
              </a:spcBef>
            </a:pPr>
            <a:r>
              <a:rPr dirty="0" sz="1800" b="1">
                <a:latin typeface="Arial"/>
                <a:cs typeface="Arial"/>
              </a:rPr>
              <a:t>9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ТОС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получили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субсидии,</a:t>
            </a:r>
            <a:endParaRPr sz="1800">
              <a:latin typeface="Microsoft Sans Serif"/>
              <a:cs typeface="Microsoft Sans Serif"/>
            </a:endParaRPr>
          </a:p>
          <a:p>
            <a:pPr marL="3775075">
              <a:lnSpc>
                <a:spcPct val="100000"/>
              </a:lnSpc>
              <a:spcBef>
                <a:spcPts val="5"/>
              </a:spcBef>
            </a:pPr>
            <a:r>
              <a:rPr dirty="0" sz="1800" spc="-20">
                <a:latin typeface="Microsoft Sans Serif"/>
                <a:cs typeface="Microsoft Sans Serif"/>
              </a:rPr>
              <a:t>привлечено:</a:t>
            </a:r>
            <a:endParaRPr sz="1800">
              <a:latin typeface="Microsoft Sans Serif"/>
              <a:cs typeface="Microsoft Sans Serif"/>
            </a:endParaRPr>
          </a:p>
          <a:p>
            <a:pPr marL="3775075" marR="156845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531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тыс.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руб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бюджет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области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290 </a:t>
            </a:r>
            <a:r>
              <a:rPr dirty="0" sz="1800" spc="-15" b="1">
                <a:latin typeface="Arial"/>
                <a:cs typeface="Arial"/>
              </a:rPr>
              <a:t>тыс.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руб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48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бюджет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округа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3775075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2021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год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3775075">
              <a:lnSpc>
                <a:spcPct val="100000"/>
              </a:lnSpc>
            </a:pPr>
            <a:r>
              <a:rPr dirty="0" sz="1800" spc="-10">
                <a:latin typeface="Microsoft Sans Serif"/>
                <a:cs typeface="Microsoft Sans Serif"/>
              </a:rPr>
              <a:t>-восстановление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памятника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героя</a:t>
            </a:r>
            <a:endParaRPr sz="1800">
              <a:latin typeface="Microsoft Sans Serif"/>
              <a:cs typeface="Microsoft Sans Serif"/>
            </a:endParaRPr>
          </a:p>
          <a:p>
            <a:pPr marL="3775075">
              <a:lnSpc>
                <a:spcPct val="100000"/>
              </a:lnSpc>
              <a:spcBef>
                <a:spcPts val="5"/>
              </a:spcBef>
            </a:pPr>
            <a:r>
              <a:rPr dirty="0" sz="1800" spc="-30">
                <a:latin typeface="Microsoft Sans Serif"/>
                <a:cs typeface="Microsoft Sans Serif"/>
              </a:rPr>
              <a:t>Советского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Союза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А.М.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Денисова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3775075" marR="194310">
              <a:lnSpc>
                <a:spcPct val="100000"/>
              </a:lnSpc>
            </a:pPr>
            <a:r>
              <a:rPr dirty="0" sz="1800" spc="-20">
                <a:latin typeface="Microsoft Sans Serif"/>
                <a:cs typeface="Microsoft Sans Serif"/>
              </a:rPr>
              <a:t>-создание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благоустройство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5 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детских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спортивных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площадок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3775075" marR="713105">
              <a:lnSpc>
                <a:spcPct val="100000"/>
              </a:lnSpc>
            </a:pPr>
            <a:r>
              <a:rPr dirty="0" sz="1800" spc="-20">
                <a:latin typeface="Microsoft Sans Serif"/>
                <a:cs typeface="Microsoft Sans Serif"/>
              </a:rPr>
              <a:t>-создание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зоны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отдыха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для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ветеранов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3775075" marR="509905">
              <a:lnSpc>
                <a:spcPct val="100000"/>
              </a:lnSpc>
            </a:pPr>
            <a:r>
              <a:rPr dirty="0" sz="1800" spc="-20">
                <a:latin typeface="Microsoft Sans Serif"/>
                <a:cs typeface="Microsoft Sans Serif"/>
              </a:rPr>
              <a:t>-благоустройство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территории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-125">
                <a:latin typeface="Microsoft Sans Serif"/>
                <a:cs typeface="Microsoft Sans Serif"/>
              </a:rPr>
              <a:t>СДК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с.Анциферово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92608" y="1920239"/>
            <a:ext cx="3813175" cy="4937760"/>
            <a:chOff x="292608" y="1920239"/>
            <a:chExt cx="3813175" cy="49377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" y="1920239"/>
              <a:ext cx="2267712" cy="27614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9344" y="3845051"/>
              <a:ext cx="2496311" cy="301294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27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1265" y="1386662"/>
            <a:ext cx="72434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Проекты</a:t>
            </a:r>
            <a:r>
              <a:rPr dirty="0" sz="2800" spc="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поддержки</a:t>
            </a:r>
            <a:r>
              <a:rPr dirty="0" sz="28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Arial"/>
                <a:cs typeface="Arial"/>
              </a:rPr>
              <a:t>местных</a:t>
            </a:r>
            <a:r>
              <a:rPr dirty="0" sz="2800" spc="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инициатив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900" y="2194686"/>
            <a:ext cx="8879205" cy="414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5">
                <a:latin typeface="Microsoft Sans Serif"/>
                <a:cs typeface="Microsoft Sans Serif"/>
              </a:rPr>
              <a:t>«Благоустройство</a:t>
            </a:r>
            <a:r>
              <a:rPr dirty="0" sz="1800" spc="7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гражданского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кладбища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с.Анциферово»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icrosoft Sans Serif"/>
              <a:buAutoNum type="arabicPeriod"/>
            </a:pPr>
            <a:endParaRPr sz="19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20">
                <a:latin typeface="Microsoft Sans Serif"/>
                <a:cs typeface="Microsoft Sans Serif"/>
              </a:rPr>
              <a:t>«Создание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Центра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досуга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ж/д.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70">
                <a:latin typeface="Microsoft Sans Serif"/>
                <a:cs typeface="Microsoft Sans Serif"/>
              </a:rPr>
              <a:t>ст.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0">
                <a:latin typeface="Microsoft Sans Serif"/>
                <a:cs typeface="Microsoft Sans Serif"/>
              </a:rPr>
              <a:t>Кабожа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470">
                <a:latin typeface="Microsoft Sans Serif"/>
                <a:cs typeface="Microsoft Sans Serif"/>
              </a:rPr>
              <a:t>–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(2-ой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этап)»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icrosoft Sans Serif"/>
              <a:buAutoNum type="arabicPeriod"/>
            </a:pPr>
            <a:endParaRPr sz="1900">
              <a:latin typeface="Microsoft Sans Serif"/>
              <a:cs typeface="Microsoft Sans Serif"/>
            </a:endParaRPr>
          </a:p>
          <a:p>
            <a:pPr marL="329565" indent="-3175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30200" algn="l"/>
              </a:tabLst>
            </a:pPr>
            <a:r>
              <a:rPr dirty="0" sz="1800" spc="-30">
                <a:latin typeface="Microsoft Sans Serif"/>
                <a:cs typeface="Microsoft Sans Serif"/>
              </a:rPr>
              <a:t>«Ремонт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общественной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бани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п.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Юбилейный»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AutoNum type="arabicPeriod"/>
            </a:pPr>
            <a:endParaRPr sz="1900">
              <a:latin typeface="Microsoft Sans Serif"/>
              <a:cs typeface="Microsoft Sans Serif"/>
            </a:endParaRPr>
          </a:p>
          <a:p>
            <a:pPr marL="354965" marR="5080" indent="-3549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30">
                <a:latin typeface="Microsoft Sans Serif"/>
                <a:cs typeface="Microsoft Sans Serif"/>
              </a:rPr>
              <a:t>«Ремонт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пешеходной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дорожки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(тротуара)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ул.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Красноармейская,</a:t>
            </a:r>
            <a:r>
              <a:rPr dirty="0" sz="1800" spc="5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р.п.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Хвойная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с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благоустройством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прилегающей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территории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»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AutoNum type="arabicPeriod"/>
            </a:pPr>
            <a:endParaRPr sz="19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5">
                <a:latin typeface="Microsoft Sans Serif"/>
                <a:cs typeface="Microsoft Sans Serif"/>
              </a:rPr>
              <a:t>«Обустройство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спортивной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площадки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endParaRPr sz="1800">
              <a:latin typeface="Microsoft Sans Serif"/>
              <a:cs typeface="Microsoft Sans Serif"/>
            </a:endParaRPr>
          </a:p>
          <a:p>
            <a:pPr marL="457200" marR="3038475">
              <a:lnSpc>
                <a:spcPct val="100000"/>
              </a:lnSpc>
            </a:pPr>
            <a:r>
              <a:rPr dirty="0" sz="1800" spc="-25">
                <a:latin typeface="Microsoft Sans Serif"/>
                <a:cs typeface="Microsoft Sans Serif"/>
              </a:rPr>
              <a:t>ул.Железнодорожная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п.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Песь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Хвойнинского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45">
                <a:latin typeface="Microsoft Sans Serif"/>
                <a:cs typeface="Microsoft Sans Serif"/>
              </a:rPr>
              <a:t>округа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Новгородской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области(приобретение</a:t>
            </a:r>
            <a:endParaRPr sz="1800">
              <a:latin typeface="Microsoft Sans Serif"/>
              <a:cs typeface="Microsoft Sans Serif"/>
            </a:endParaRPr>
          </a:p>
          <a:p>
            <a:pPr marL="457200">
              <a:lnSpc>
                <a:spcPct val="100000"/>
              </a:lnSpc>
            </a:pP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установка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системы»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Общая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стоимость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проектов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5" b="1">
                <a:latin typeface="Arial"/>
                <a:cs typeface="Arial"/>
              </a:rPr>
              <a:t> 6,5</a:t>
            </a:r>
            <a:r>
              <a:rPr dirty="0" sz="1800" spc="-10" b="1">
                <a:latin typeface="Arial"/>
                <a:cs typeface="Arial"/>
              </a:rPr>
              <a:t> млн.руб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4471415"/>
            <a:ext cx="2514600" cy="222199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28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208" y="2738627"/>
            <a:ext cx="4736592" cy="33680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08803" y="3518738"/>
            <a:ext cx="3415029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-15" b="1">
                <a:latin typeface="Arial"/>
                <a:cs typeface="Arial"/>
              </a:rPr>
              <a:t>Ремонт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отмостки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и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фасада</a:t>
            </a:r>
            <a:endParaRPr sz="20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2000" spc="-15" b="1">
                <a:latin typeface="Arial"/>
                <a:cs typeface="Arial"/>
              </a:rPr>
              <a:t>кинотеатра</a:t>
            </a:r>
            <a:r>
              <a:rPr dirty="0" sz="200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«Заря»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2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млн.рублей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29</a:t>
            </a:r>
            <a:endParaRPr sz="5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097" y="1470405"/>
            <a:ext cx="7864475" cy="1002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FF0000"/>
                </a:solidFill>
                <a:latin typeface="Microsoft Sans Serif"/>
                <a:cs typeface="Microsoft Sans Serif"/>
              </a:rPr>
              <a:t>НАРОДНЫЙ</a:t>
            </a:r>
            <a:r>
              <a:rPr dirty="0" sz="2400" spc="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5">
                <a:solidFill>
                  <a:srgbClr val="FF0000"/>
                </a:solidFill>
                <a:latin typeface="Microsoft Sans Serif"/>
                <a:cs typeface="Microsoft Sans Serif"/>
              </a:rPr>
              <a:t>БЮДЖЕТ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sz="2000" spc="-50">
                <a:solidFill>
                  <a:srgbClr val="FF0000"/>
                </a:solidFill>
                <a:latin typeface="Microsoft Sans Serif"/>
                <a:cs typeface="Microsoft Sans Serif"/>
              </a:rPr>
              <a:t>Проект,</a:t>
            </a:r>
            <a:r>
              <a:rPr dirty="0" sz="200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Microsoft Sans Serif"/>
                <a:cs typeface="Microsoft Sans Serif"/>
              </a:rPr>
              <a:t>позволяющий</a:t>
            </a:r>
            <a:r>
              <a:rPr dirty="0" sz="2000" spc="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Microsoft Sans Serif"/>
                <a:cs typeface="Microsoft Sans Serif"/>
              </a:rPr>
              <a:t>решать</a:t>
            </a:r>
            <a:r>
              <a:rPr dirty="0" sz="2000" spc="1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Microsoft Sans Serif"/>
                <a:cs typeface="Microsoft Sans Serif"/>
              </a:rPr>
              <a:t>накопленные</a:t>
            </a:r>
            <a:r>
              <a:rPr dirty="0" sz="2000" spc="-1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Microsoft Sans Serif"/>
                <a:cs typeface="Microsoft Sans Serif"/>
              </a:rPr>
              <a:t>проблемы,</a:t>
            </a:r>
            <a:r>
              <a:rPr dirty="0" sz="200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Microsoft Sans Serif"/>
                <a:cs typeface="Microsoft Sans Serif"/>
              </a:rPr>
              <a:t>объединив</a:t>
            </a:r>
            <a:endParaRPr sz="2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solidFill>
                  <a:srgbClr val="FF0000"/>
                </a:solidFill>
                <a:latin typeface="Microsoft Sans Serif"/>
                <a:cs typeface="Microsoft Sans Serif"/>
              </a:rPr>
              <a:t>ресурсы </a:t>
            </a:r>
            <a:r>
              <a:rPr dirty="0" sz="2000" spc="-20">
                <a:solidFill>
                  <a:srgbClr val="FF0000"/>
                </a:solidFill>
                <a:latin typeface="Microsoft Sans Serif"/>
                <a:cs typeface="Microsoft Sans Serif"/>
              </a:rPr>
              <a:t>областного</a:t>
            </a:r>
            <a:r>
              <a:rPr dirty="0" sz="2000" spc="-1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5">
                <a:solidFill>
                  <a:srgbClr val="FF0000"/>
                </a:solidFill>
                <a:latin typeface="Microsoft Sans Serif"/>
                <a:cs typeface="Microsoft Sans Serif"/>
              </a:rPr>
              <a:t>бюджета</a:t>
            </a:r>
            <a:r>
              <a:rPr dirty="0" sz="2000" spc="1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FF0000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5">
                <a:solidFill>
                  <a:srgbClr val="FF0000"/>
                </a:solidFill>
                <a:latin typeface="Microsoft Sans Serif"/>
                <a:cs typeface="Microsoft Sans Serif"/>
              </a:rPr>
              <a:t>бюджета</a:t>
            </a:r>
            <a:r>
              <a:rPr dirty="0" sz="200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45">
                <a:solidFill>
                  <a:srgbClr val="FF0000"/>
                </a:solidFill>
                <a:latin typeface="Microsoft Sans Serif"/>
                <a:cs typeface="Microsoft Sans Serif"/>
              </a:rPr>
              <a:t>округа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5109" y="1979167"/>
          <a:ext cx="8792845" cy="4487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1820"/>
                <a:gridCol w="2764789"/>
                <a:gridCol w="1477645"/>
                <a:gridCol w="1400175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0" marR="688340" indent="39624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План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 b="1">
                          <a:latin typeface="Arial"/>
                          <a:cs typeface="Arial"/>
                        </a:rPr>
                        <a:t>тыс.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рублей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45720" indent="41275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Факт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 b="1">
                          <a:latin typeface="Arial"/>
                          <a:cs typeface="Arial"/>
                        </a:rPr>
                        <a:t>тыс.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рублей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0" marR="59055">
                        <a:lnSpc>
                          <a:spcPts val="2160"/>
                        </a:lnSpc>
                        <a:spcBef>
                          <a:spcPts val="25"/>
                        </a:spcBef>
                      </a:pPr>
                      <a:r>
                        <a:rPr dirty="0" sz="1800" spc="-30" b="1">
                          <a:latin typeface="Arial"/>
                          <a:cs typeface="Arial"/>
                        </a:rPr>
                        <a:t>Темп</a:t>
                      </a:r>
                      <a:r>
                        <a:rPr dirty="0" sz="18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 b="1">
                          <a:latin typeface="Arial"/>
                          <a:cs typeface="Arial"/>
                        </a:rPr>
                        <a:t>роста </a:t>
                      </a:r>
                      <a:r>
                        <a:rPr dirty="0" sz="1800" spc="-48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2020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4445">
                        <a:lnSpc>
                          <a:spcPts val="2030"/>
                        </a:lnSpc>
                      </a:pPr>
                      <a:r>
                        <a:rPr dirty="0" sz="1800" spc="-40" b="1">
                          <a:latin typeface="Arial"/>
                          <a:cs typeface="Arial"/>
                        </a:rPr>
                        <a:t>году,</a:t>
                      </a:r>
                      <a:r>
                        <a:rPr dirty="0" sz="18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035"/>
                        </a:spcBef>
                        <a:tabLst>
                          <a:tab pos="614045" algn="l"/>
                          <a:tab pos="1623060" algn="l"/>
                        </a:tabLst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I.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Вс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е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г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о	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со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б</a:t>
                      </a:r>
                      <a:r>
                        <a:rPr dirty="0" sz="1800" spc="5" b="1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ен</a:t>
                      </a:r>
                      <a:r>
                        <a:rPr dirty="0" sz="1800" spc="10" b="1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ых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800" spc="-20" b="1">
                          <a:latin typeface="Arial"/>
                          <a:cs typeface="Arial"/>
                        </a:rPr>
                        <a:t>доходов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217691,6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220502,5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101,3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113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dirty="0" sz="1800" spc="-40"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dirty="0" sz="18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них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31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800" spc="-135">
                          <a:latin typeface="Microsoft Sans Serif"/>
                          <a:cs typeface="Microsoft Sans Serif"/>
                        </a:rPr>
                        <a:t>НДФЛ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6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158500,0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6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160943,1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6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101,5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6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8597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налог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имущество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3058,0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3040,4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99,4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8508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800" spc="-25">
                          <a:latin typeface="Microsoft Sans Serif"/>
                          <a:cs typeface="Microsoft Sans Serif"/>
                        </a:rPr>
                        <a:t>земельный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налог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800" spc="-20" b="1">
                          <a:latin typeface="Arial"/>
                          <a:cs typeface="Arial"/>
                        </a:rPr>
                        <a:t>11663,0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800" spc="-20" b="1">
                          <a:latin typeface="Arial"/>
                          <a:cs typeface="Arial"/>
                        </a:rPr>
                        <a:t>11476,6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95,9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1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Неналоговые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доходы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12227,6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12246,2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100,2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555619" y="631697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56105" y="1316482"/>
            <a:ext cx="71615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Основные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показатели</a:t>
            </a:r>
            <a:r>
              <a:rPr dirty="0" sz="1800" spc="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исполнения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бюджета</a:t>
            </a:r>
            <a:r>
              <a:rPr dirty="0" sz="1800" spc="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округа</a:t>
            </a:r>
            <a:r>
              <a:rPr dirty="0" sz="1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за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2021</a:t>
            </a:r>
            <a:r>
              <a:rPr dirty="0" sz="1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236" y="234441"/>
            <a:ext cx="732790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b="0">
                <a:solidFill>
                  <a:srgbClr val="AEABAB"/>
                </a:solidFill>
                <a:latin typeface="Microsoft Sans Serif"/>
                <a:cs typeface="Microsoft Sans Serif"/>
              </a:rPr>
              <a:t>0</a:t>
            </a:r>
            <a:r>
              <a:rPr dirty="0" sz="5000" b="0">
                <a:latin typeface="Microsoft Sans Serif"/>
                <a:cs typeface="Microsoft Sans Serif"/>
              </a:rPr>
              <a:t>3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82189" y="1347386"/>
            <a:ext cx="4030345" cy="340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Муниципальный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Arial"/>
                <a:cs typeface="Arial"/>
              </a:rPr>
              <a:t>контроль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6580" y="3651250"/>
          <a:ext cx="7951470" cy="3087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750"/>
                <a:gridCol w="1606550"/>
                <a:gridCol w="1606550"/>
                <a:gridCol w="1765934"/>
              </a:tblGrid>
              <a:tr h="3973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4540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Проведено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проверок </a:t>
                      </a:r>
                      <a:r>
                        <a:rPr dirty="0" sz="1800" spc="-4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(ед.)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106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98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108,2%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1106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Установлено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на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ру</a:t>
                      </a:r>
                      <a:r>
                        <a:rPr dirty="0" sz="1800" spc="-40" b="1">
                          <a:latin typeface="Arial"/>
                          <a:cs typeface="Arial"/>
                        </a:rPr>
                        <a:t>ш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ени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й</a:t>
                      </a:r>
                      <a:r>
                        <a:rPr dirty="0" sz="1800" spc="10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е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д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.)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56,2%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01395">
                <a:tc>
                  <a:txBody>
                    <a:bodyPr/>
                    <a:lstStyle/>
                    <a:p>
                      <a:pPr marL="91440" marR="807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0" b="1">
                          <a:latin typeface="Arial"/>
                          <a:cs typeface="Arial"/>
                        </a:rPr>
                        <a:t>Сумма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штрафных </a:t>
                      </a:r>
                      <a:r>
                        <a:rPr dirty="0" sz="1800" spc="-4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санкций</a:t>
                      </a:r>
                      <a:r>
                        <a:rPr dirty="0" sz="18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(тыс.руб)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35,0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87,5%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95509">
                <a:tc>
                  <a:txBody>
                    <a:bodyPr/>
                    <a:lstStyle/>
                    <a:p>
                      <a:pPr marL="91440" marR="3333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Поступило штрафных </a:t>
                      </a:r>
                      <a:r>
                        <a:rPr dirty="0" sz="1800" spc="-4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санкций</a:t>
                      </a:r>
                      <a:r>
                        <a:rPr dirty="0" sz="18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(тыс.руб)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55,0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Св.200%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8820" y="1348739"/>
            <a:ext cx="5430011" cy="23545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30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3654" y="1287526"/>
            <a:ext cx="3112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Обращения</a:t>
            </a:r>
            <a:r>
              <a:rPr dirty="0" sz="2400" spc="-1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граждан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9142" y="3958208"/>
            <a:ext cx="49110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Оказание</a:t>
            </a:r>
            <a:r>
              <a:rPr dirty="0" sz="24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муниципальных</a:t>
            </a:r>
            <a:r>
              <a:rPr dirty="0" sz="24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C00000"/>
                </a:solidFill>
                <a:latin typeface="Arial"/>
                <a:cs typeface="Arial"/>
              </a:rPr>
              <a:t>услуг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648" y="4453128"/>
            <a:ext cx="8083550" cy="2268220"/>
          </a:xfrm>
          <a:prstGeom prst="rect">
            <a:avLst/>
          </a:prstGeom>
          <a:solidFill>
            <a:srgbClr val="AEABAB"/>
          </a:solidFill>
        </p:spPr>
        <p:txBody>
          <a:bodyPr wrap="square" lIns="0" tIns="44450" rIns="0" bIns="0" rtlCol="0" vert="horz">
            <a:spAutoFit/>
          </a:bodyPr>
          <a:lstStyle/>
          <a:p>
            <a:pPr marL="90805" marR="1195705" indent="342900">
              <a:lnSpc>
                <a:spcPts val="1939"/>
              </a:lnSpc>
              <a:spcBef>
                <a:spcPts val="350"/>
              </a:spcBef>
            </a:pPr>
            <a:r>
              <a:rPr dirty="0" sz="1800" spc="-10">
                <a:latin typeface="Microsoft Sans Serif"/>
                <a:cs typeface="Microsoft Sans Serif"/>
              </a:rPr>
              <a:t>Общее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количество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государственных</a:t>
            </a:r>
            <a:r>
              <a:rPr dirty="0" sz="1800" spc="8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(муниципальных)</a:t>
            </a:r>
            <a:r>
              <a:rPr dirty="0" sz="1800" spc="65">
                <a:latin typeface="Microsoft Sans Serif"/>
                <a:cs typeface="Microsoft Sans Serif"/>
              </a:rPr>
              <a:t> </a:t>
            </a:r>
            <a:r>
              <a:rPr dirty="0" sz="1800" spc="-50">
                <a:latin typeface="Microsoft Sans Serif"/>
                <a:cs typeface="Microsoft Sans Serif"/>
              </a:rPr>
              <a:t>услуг,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оказанных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2021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году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434340">
              <a:lnSpc>
                <a:spcPts val="1814"/>
              </a:lnSpc>
            </a:pPr>
            <a:r>
              <a:rPr dirty="0" sz="1600" spc="-5">
                <a:latin typeface="Microsoft Sans Serif"/>
                <a:cs typeface="Microsoft Sans Serif"/>
              </a:rPr>
              <a:t>161</a:t>
            </a:r>
            <a:r>
              <a:rPr dirty="0" sz="160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661</a:t>
            </a:r>
            <a:r>
              <a:rPr dirty="0" sz="1800" spc="-5">
                <a:latin typeface="Microsoft Sans Serif"/>
                <a:cs typeface="Microsoft Sans Serif"/>
              </a:rPr>
              <a:t>,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том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числе</a:t>
            </a:r>
            <a:endParaRPr sz="1800">
              <a:latin typeface="Microsoft Sans Serif"/>
              <a:cs typeface="Microsoft Sans Serif"/>
            </a:endParaRPr>
          </a:p>
          <a:p>
            <a:pPr marL="434340">
              <a:lnSpc>
                <a:spcPts val="2055"/>
              </a:lnSpc>
            </a:pPr>
            <a:r>
              <a:rPr dirty="0" sz="1600" spc="-5">
                <a:latin typeface="Microsoft Sans Serif"/>
                <a:cs typeface="Microsoft Sans Serif"/>
              </a:rPr>
              <a:t>159</a:t>
            </a:r>
            <a:r>
              <a:rPr dirty="0" sz="1600" spc="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000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электронной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форме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Microsoft Sans Serif"/>
              <a:cs typeface="Microsoft Sans Serif"/>
            </a:endParaRPr>
          </a:p>
          <a:p>
            <a:pPr marL="90805" marR="331470" indent="342900">
              <a:lnSpc>
                <a:spcPts val="1939"/>
              </a:lnSpc>
            </a:pPr>
            <a:r>
              <a:rPr dirty="0" sz="1800" spc="-45">
                <a:latin typeface="Microsoft Sans Serif"/>
                <a:cs typeface="Microsoft Sans Serif"/>
              </a:rPr>
              <a:t>Доля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граждан,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использующих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механизм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получения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государственных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(муниципальных)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услуг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электронной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форме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5" b="1">
                <a:latin typeface="Arial"/>
                <a:cs typeface="Arial"/>
              </a:rPr>
              <a:t>98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%</a:t>
            </a:r>
            <a:r>
              <a:rPr dirty="0" sz="1800" spc="-1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504" y="1783079"/>
            <a:ext cx="8147684" cy="2001520"/>
          </a:xfrm>
          <a:prstGeom prst="rect">
            <a:avLst/>
          </a:prstGeom>
          <a:solidFill>
            <a:srgbClr val="AEABAB"/>
          </a:solidFill>
        </p:spPr>
        <p:txBody>
          <a:bodyPr wrap="square" lIns="0" tIns="4000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dirty="0" sz="1800" spc="-10" b="1">
                <a:latin typeface="Arial"/>
                <a:cs typeface="Arial"/>
              </a:rPr>
              <a:t>Поступило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249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обращений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граждан,</a:t>
            </a:r>
            <a:r>
              <a:rPr dirty="0" sz="1800" b="1">
                <a:latin typeface="Arial"/>
                <a:cs typeface="Arial"/>
              </a:rPr>
              <a:t> в </a:t>
            </a:r>
            <a:r>
              <a:rPr dirty="0" sz="1800" spc="-25" b="1">
                <a:latin typeface="Arial"/>
                <a:cs typeface="Arial"/>
              </a:rPr>
              <a:t>том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числе</a:t>
            </a:r>
            <a:endParaRPr sz="1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tabLst>
                <a:tab pos="5588635" algn="l"/>
              </a:tabLst>
            </a:pPr>
            <a:r>
              <a:rPr dirty="0" sz="1800" spc="-40">
                <a:latin typeface="Microsoft Sans Serif"/>
                <a:cs typeface="Microsoft Sans Serif"/>
              </a:rPr>
              <a:t>из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Правительства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Новгородской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области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других	</a:t>
            </a:r>
            <a:r>
              <a:rPr dirty="0" sz="1800" spc="-10">
                <a:latin typeface="Microsoft Sans Serif"/>
                <a:cs typeface="Microsoft Sans Serif"/>
              </a:rPr>
              <a:t>инстанций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-</a:t>
            </a:r>
            <a:r>
              <a:rPr dirty="0" sz="1800" spc="-10">
                <a:latin typeface="Microsoft Sans Serif"/>
                <a:cs typeface="Microsoft Sans Serif"/>
              </a:rPr>
              <a:t> 51</a:t>
            </a:r>
            <a:endParaRPr sz="1800">
              <a:latin typeface="Microsoft Sans Serif"/>
              <a:cs typeface="Microsoft Sans Serif"/>
            </a:endParaRPr>
          </a:p>
          <a:p>
            <a:pPr marL="90805">
              <a:lnSpc>
                <a:spcPct val="100000"/>
              </a:lnSpc>
            </a:pPr>
            <a:r>
              <a:rPr dirty="0" sz="1800" spc="-35">
                <a:latin typeface="Microsoft Sans Serif"/>
                <a:cs typeface="Microsoft Sans Serif"/>
              </a:rPr>
              <a:t>через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интернет-приемную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-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33</a:t>
            </a:r>
            <a:endParaRPr sz="1800">
              <a:latin typeface="Microsoft Sans Serif"/>
              <a:cs typeface="Microsoft Sans Serif"/>
            </a:endParaRPr>
          </a:p>
          <a:p>
            <a:pPr marL="90805">
              <a:lnSpc>
                <a:spcPct val="100000"/>
              </a:lnSpc>
            </a:pPr>
            <a:r>
              <a:rPr dirty="0" sz="1800" spc="-20">
                <a:latin typeface="Microsoft Sans Serif"/>
                <a:cs typeface="Microsoft Sans Serif"/>
              </a:rPr>
              <a:t>коллективных</a:t>
            </a:r>
            <a:r>
              <a:rPr dirty="0" sz="1800">
                <a:latin typeface="Microsoft Sans Serif"/>
                <a:cs typeface="Microsoft Sans Serif"/>
              </a:rPr>
              <a:t> -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27</a:t>
            </a:r>
            <a:endParaRPr sz="1800">
              <a:latin typeface="Microsoft Sans Serif"/>
              <a:cs typeface="Microsoft Sans Serif"/>
            </a:endParaRPr>
          </a:p>
          <a:p>
            <a:pPr marL="90805">
              <a:lnSpc>
                <a:spcPct val="100000"/>
              </a:lnSpc>
            </a:pPr>
            <a:r>
              <a:rPr dirty="0" sz="1800" spc="-10">
                <a:latin typeface="Microsoft Sans Serif"/>
                <a:cs typeface="Microsoft Sans Serif"/>
              </a:rPr>
              <a:t>на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адрес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электронной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почты-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14</a:t>
            </a:r>
            <a:endParaRPr sz="1800">
              <a:latin typeface="Microsoft Sans Serif"/>
              <a:cs typeface="Microsoft Sans Serif"/>
            </a:endParaRPr>
          </a:p>
          <a:p>
            <a:pPr marL="90805">
              <a:lnSpc>
                <a:spcPct val="100000"/>
              </a:lnSpc>
            </a:pP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рамках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пресс-конференции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Президента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-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24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31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9220" y="1786127"/>
            <a:ext cx="3393948" cy="45262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7380" y="1300734"/>
            <a:ext cx="4685665" cy="267525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500"/>
              </a:spcBef>
            </a:pPr>
            <a:r>
              <a:rPr dirty="0" sz="2400" spc="-20" b="1">
                <a:solidFill>
                  <a:srgbClr val="C00000"/>
                </a:solidFill>
                <a:latin typeface="Arial"/>
                <a:cs typeface="Arial"/>
              </a:rPr>
              <a:t>Экология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800" spc="-10" b="1">
                <a:latin typeface="Arial"/>
                <a:cs typeface="Arial"/>
              </a:rPr>
              <a:t>Проведено </a:t>
            </a:r>
            <a:r>
              <a:rPr dirty="0" sz="1800" spc="-5" b="1">
                <a:latin typeface="Arial"/>
                <a:cs typeface="Arial"/>
              </a:rPr>
              <a:t>24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субботника,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200"/>
              </a:spcBef>
            </a:pPr>
            <a:r>
              <a:rPr dirty="0" sz="1600" spc="-5">
                <a:latin typeface="Microsoft Sans Serif"/>
                <a:cs typeface="Microsoft Sans Serif"/>
              </a:rPr>
              <a:t>в </a:t>
            </a:r>
            <a:r>
              <a:rPr dirty="0" sz="1600" spc="-20">
                <a:latin typeface="Microsoft Sans Serif"/>
                <a:cs typeface="Microsoft Sans Serif"/>
              </a:rPr>
              <a:t>том</a:t>
            </a:r>
            <a:r>
              <a:rPr dirty="0" sz="160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числе</a:t>
            </a:r>
            <a:r>
              <a:rPr dirty="0" sz="1600" spc="1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: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 spc="-10" b="1">
                <a:latin typeface="Arial"/>
                <a:cs typeface="Arial"/>
              </a:rPr>
              <a:t>«Зеленая</a:t>
            </a:r>
            <a:r>
              <a:rPr dirty="0" sz="1800" spc="-15" b="1">
                <a:latin typeface="Arial"/>
                <a:cs typeface="Arial"/>
              </a:rPr>
              <a:t> весна-2021года»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«Неделя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доброты»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«День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чистоты»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«Зеленый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маршрут»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dirty="0" sz="1800" spc="-15" b="1">
                <a:latin typeface="Arial"/>
                <a:cs typeface="Arial"/>
              </a:rPr>
              <a:t>Акция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«Вода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России»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179" y="4067555"/>
            <a:ext cx="2926080" cy="26289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32</a:t>
            </a:r>
            <a:endParaRPr sz="50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36620" y="4104132"/>
            <a:ext cx="3215639" cy="261061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0850" y="2246122"/>
            <a:ext cx="6024880" cy="3685540"/>
            <a:chOff x="450850" y="2246122"/>
            <a:chExt cx="6024880" cy="3685540"/>
          </a:xfrm>
        </p:grpSpPr>
        <p:sp>
          <p:nvSpPr>
            <p:cNvPr id="5" name="object 5"/>
            <p:cNvSpPr/>
            <p:nvPr/>
          </p:nvSpPr>
          <p:spPr>
            <a:xfrm>
              <a:off x="457200" y="2578608"/>
              <a:ext cx="6012180" cy="553720"/>
            </a:xfrm>
            <a:custGeom>
              <a:avLst/>
              <a:gdLst/>
              <a:ahLst/>
              <a:cxnLst/>
              <a:rect l="l" t="t" r="r" b="b"/>
              <a:pathLst>
                <a:path w="6012180" h="553719">
                  <a:moveTo>
                    <a:pt x="0" y="553212"/>
                  </a:moveTo>
                  <a:lnTo>
                    <a:pt x="6012180" y="553212"/>
                  </a:lnTo>
                  <a:lnTo>
                    <a:pt x="6012180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57427" y="2252472"/>
              <a:ext cx="4209415" cy="650875"/>
            </a:xfrm>
            <a:custGeom>
              <a:avLst/>
              <a:gdLst/>
              <a:ahLst/>
              <a:cxnLst/>
              <a:rect l="l" t="t" r="r" b="b"/>
              <a:pathLst>
                <a:path w="4209415" h="650875">
                  <a:moveTo>
                    <a:pt x="4100830" y="0"/>
                  </a:moveTo>
                  <a:lnTo>
                    <a:pt x="108458" y="0"/>
                  </a:lnTo>
                  <a:lnTo>
                    <a:pt x="66243" y="8516"/>
                  </a:lnTo>
                  <a:lnTo>
                    <a:pt x="31769" y="31750"/>
                  </a:lnTo>
                  <a:lnTo>
                    <a:pt x="8524" y="66222"/>
                  </a:lnTo>
                  <a:lnTo>
                    <a:pt x="0" y="108457"/>
                  </a:lnTo>
                  <a:lnTo>
                    <a:pt x="0" y="542289"/>
                  </a:lnTo>
                  <a:lnTo>
                    <a:pt x="8524" y="584525"/>
                  </a:lnTo>
                  <a:lnTo>
                    <a:pt x="31769" y="618997"/>
                  </a:lnTo>
                  <a:lnTo>
                    <a:pt x="66243" y="642231"/>
                  </a:lnTo>
                  <a:lnTo>
                    <a:pt x="108458" y="650748"/>
                  </a:lnTo>
                  <a:lnTo>
                    <a:pt x="4100830" y="650748"/>
                  </a:lnTo>
                  <a:lnTo>
                    <a:pt x="4143065" y="642231"/>
                  </a:lnTo>
                  <a:lnTo>
                    <a:pt x="4177538" y="618998"/>
                  </a:lnTo>
                  <a:lnTo>
                    <a:pt x="4200771" y="584525"/>
                  </a:lnTo>
                  <a:lnTo>
                    <a:pt x="4209288" y="542289"/>
                  </a:lnTo>
                  <a:lnTo>
                    <a:pt x="4209288" y="108457"/>
                  </a:lnTo>
                  <a:lnTo>
                    <a:pt x="4200771" y="66222"/>
                  </a:lnTo>
                  <a:lnTo>
                    <a:pt x="4177538" y="31749"/>
                  </a:lnTo>
                  <a:lnTo>
                    <a:pt x="4143065" y="8516"/>
                  </a:lnTo>
                  <a:lnTo>
                    <a:pt x="410083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7427" y="2252472"/>
              <a:ext cx="4209415" cy="650875"/>
            </a:xfrm>
            <a:custGeom>
              <a:avLst/>
              <a:gdLst/>
              <a:ahLst/>
              <a:cxnLst/>
              <a:rect l="l" t="t" r="r" b="b"/>
              <a:pathLst>
                <a:path w="4209415" h="650875">
                  <a:moveTo>
                    <a:pt x="0" y="108457"/>
                  </a:moveTo>
                  <a:lnTo>
                    <a:pt x="8524" y="66222"/>
                  </a:lnTo>
                  <a:lnTo>
                    <a:pt x="31769" y="31750"/>
                  </a:lnTo>
                  <a:lnTo>
                    <a:pt x="66243" y="8516"/>
                  </a:lnTo>
                  <a:lnTo>
                    <a:pt x="108458" y="0"/>
                  </a:lnTo>
                  <a:lnTo>
                    <a:pt x="4100830" y="0"/>
                  </a:lnTo>
                  <a:lnTo>
                    <a:pt x="4143065" y="8516"/>
                  </a:lnTo>
                  <a:lnTo>
                    <a:pt x="4177538" y="31749"/>
                  </a:lnTo>
                  <a:lnTo>
                    <a:pt x="4200771" y="66222"/>
                  </a:lnTo>
                  <a:lnTo>
                    <a:pt x="4209288" y="108457"/>
                  </a:lnTo>
                  <a:lnTo>
                    <a:pt x="4209288" y="542289"/>
                  </a:lnTo>
                  <a:lnTo>
                    <a:pt x="4200771" y="584525"/>
                  </a:lnTo>
                  <a:lnTo>
                    <a:pt x="4177538" y="618998"/>
                  </a:lnTo>
                  <a:lnTo>
                    <a:pt x="4143065" y="642231"/>
                  </a:lnTo>
                  <a:lnTo>
                    <a:pt x="4100830" y="650748"/>
                  </a:lnTo>
                  <a:lnTo>
                    <a:pt x="108458" y="650748"/>
                  </a:lnTo>
                  <a:lnTo>
                    <a:pt x="66243" y="642231"/>
                  </a:lnTo>
                  <a:lnTo>
                    <a:pt x="31769" y="618997"/>
                  </a:lnTo>
                  <a:lnTo>
                    <a:pt x="8524" y="584525"/>
                  </a:lnTo>
                  <a:lnTo>
                    <a:pt x="0" y="542289"/>
                  </a:lnTo>
                  <a:lnTo>
                    <a:pt x="0" y="10845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200" y="3575304"/>
              <a:ext cx="6012180" cy="554990"/>
            </a:xfrm>
            <a:custGeom>
              <a:avLst/>
              <a:gdLst/>
              <a:ahLst/>
              <a:cxnLst/>
              <a:rect l="l" t="t" r="r" b="b"/>
              <a:pathLst>
                <a:path w="6012180" h="554989">
                  <a:moveTo>
                    <a:pt x="0" y="554736"/>
                  </a:moveTo>
                  <a:lnTo>
                    <a:pt x="6012180" y="554736"/>
                  </a:lnTo>
                  <a:lnTo>
                    <a:pt x="601218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57427" y="3250691"/>
              <a:ext cx="4209415" cy="649605"/>
            </a:xfrm>
            <a:custGeom>
              <a:avLst/>
              <a:gdLst/>
              <a:ahLst/>
              <a:cxnLst/>
              <a:rect l="l" t="t" r="r" b="b"/>
              <a:pathLst>
                <a:path w="4209415" h="649604">
                  <a:moveTo>
                    <a:pt x="4101084" y="0"/>
                  </a:moveTo>
                  <a:lnTo>
                    <a:pt x="108203" y="0"/>
                  </a:lnTo>
                  <a:lnTo>
                    <a:pt x="66088" y="8495"/>
                  </a:lnTo>
                  <a:lnTo>
                    <a:pt x="31694" y="31670"/>
                  </a:lnTo>
                  <a:lnTo>
                    <a:pt x="8504" y="66061"/>
                  </a:lnTo>
                  <a:lnTo>
                    <a:pt x="0" y="108204"/>
                  </a:lnTo>
                  <a:lnTo>
                    <a:pt x="0" y="541020"/>
                  </a:lnTo>
                  <a:lnTo>
                    <a:pt x="8504" y="583162"/>
                  </a:lnTo>
                  <a:lnTo>
                    <a:pt x="31694" y="617553"/>
                  </a:lnTo>
                  <a:lnTo>
                    <a:pt x="66088" y="640728"/>
                  </a:lnTo>
                  <a:lnTo>
                    <a:pt x="108203" y="649224"/>
                  </a:lnTo>
                  <a:lnTo>
                    <a:pt x="4101084" y="649224"/>
                  </a:lnTo>
                  <a:lnTo>
                    <a:pt x="4143226" y="640728"/>
                  </a:lnTo>
                  <a:lnTo>
                    <a:pt x="4177617" y="617553"/>
                  </a:lnTo>
                  <a:lnTo>
                    <a:pt x="4200792" y="583162"/>
                  </a:lnTo>
                  <a:lnTo>
                    <a:pt x="4209288" y="541020"/>
                  </a:lnTo>
                  <a:lnTo>
                    <a:pt x="4209288" y="108204"/>
                  </a:lnTo>
                  <a:lnTo>
                    <a:pt x="4200792" y="66061"/>
                  </a:lnTo>
                  <a:lnTo>
                    <a:pt x="4177617" y="31670"/>
                  </a:lnTo>
                  <a:lnTo>
                    <a:pt x="4143226" y="8495"/>
                  </a:lnTo>
                  <a:lnTo>
                    <a:pt x="41010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57427" y="3250691"/>
              <a:ext cx="4209415" cy="649605"/>
            </a:xfrm>
            <a:custGeom>
              <a:avLst/>
              <a:gdLst/>
              <a:ahLst/>
              <a:cxnLst/>
              <a:rect l="l" t="t" r="r" b="b"/>
              <a:pathLst>
                <a:path w="4209415" h="649604">
                  <a:moveTo>
                    <a:pt x="0" y="108204"/>
                  </a:moveTo>
                  <a:lnTo>
                    <a:pt x="8504" y="66061"/>
                  </a:lnTo>
                  <a:lnTo>
                    <a:pt x="31694" y="31670"/>
                  </a:lnTo>
                  <a:lnTo>
                    <a:pt x="66088" y="8495"/>
                  </a:lnTo>
                  <a:lnTo>
                    <a:pt x="108203" y="0"/>
                  </a:lnTo>
                  <a:lnTo>
                    <a:pt x="4101084" y="0"/>
                  </a:lnTo>
                  <a:lnTo>
                    <a:pt x="4143226" y="8495"/>
                  </a:lnTo>
                  <a:lnTo>
                    <a:pt x="4177617" y="31670"/>
                  </a:lnTo>
                  <a:lnTo>
                    <a:pt x="4200792" y="66061"/>
                  </a:lnTo>
                  <a:lnTo>
                    <a:pt x="4209288" y="108204"/>
                  </a:lnTo>
                  <a:lnTo>
                    <a:pt x="4209288" y="541020"/>
                  </a:lnTo>
                  <a:lnTo>
                    <a:pt x="4200792" y="583162"/>
                  </a:lnTo>
                  <a:lnTo>
                    <a:pt x="4177617" y="617553"/>
                  </a:lnTo>
                  <a:lnTo>
                    <a:pt x="4143226" y="640728"/>
                  </a:lnTo>
                  <a:lnTo>
                    <a:pt x="4101084" y="649224"/>
                  </a:lnTo>
                  <a:lnTo>
                    <a:pt x="108203" y="649224"/>
                  </a:lnTo>
                  <a:lnTo>
                    <a:pt x="66088" y="640728"/>
                  </a:lnTo>
                  <a:lnTo>
                    <a:pt x="31694" y="617553"/>
                  </a:lnTo>
                  <a:lnTo>
                    <a:pt x="8504" y="583162"/>
                  </a:lnTo>
                  <a:lnTo>
                    <a:pt x="0" y="541020"/>
                  </a:lnTo>
                  <a:lnTo>
                    <a:pt x="0" y="10820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7200" y="4573523"/>
              <a:ext cx="6012180" cy="554990"/>
            </a:xfrm>
            <a:custGeom>
              <a:avLst/>
              <a:gdLst/>
              <a:ahLst/>
              <a:cxnLst/>
              <a:rect l="l" t="t" r="r" b="b"/>
              <a:pathLst>
                <a:path w="6012180" h="554989">
                  <a:moveTo>
                    <a:pt x="0" y="554736"/>
                  </a:moveTo>
                  <a:lnTo>
                    <a:pt x="6012180" y="554736"/>
                  </a:lnTo>
                  <a:lnTo>
                    <a:pt x="601218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57427" y="4248911"/>
              <a:ext cx="4209415" cy="649605"/>
            </a:xfrm>
            <a:custGeom>
              <a:avLst/>
              <a:gdLst/>
              <a:ahLst/>
              <a:cxnLst/>
              <a:rect l="l" t="t" r="r" b="b"/>
              <a:pathLst>
                <a:path w="4209415" h="649604">
                  <a:moveTo>
                    <a:pt x="4101084" y="0"/>
                  </a:moveTo>
                  <a:lnTo>
                    <a:pt x="108203" y="0"/>
                  </a:lnTo>
                  <a:lnTo>
                    <a:pt x="66088" y="8495"/>
                  </a:lnTo>
                  <a:lnTo>
                    <a:pt x="31694" y="31670"/>
                  </a:lnTo>
                  <a:lnTo>
                    <a:pt x="8504" y="66061"/>
                  </a:lnTo>
                  <a:lnTo>
                    <a:pt x="0" y="108204"/>
                  </a:lnTo>
                  <a:lnTo>
                    <a:pt x="0" y="541019"/>
                  </a:lnTo>
                  <a:lnTo>
                    <a:pt x="8504" y="583162"/>
                  </a:lnTo>
                  <a:lnTo>
                    <a:pt x="31694" y="617553"/>
                  </a:lnTo>
                  <a:lnTo>
                    <a:pt x="66088" y="640728"/>
                  </a:lnTo>
                  <a:lnTo>
                    <a:pt x="108203" y="649224"/>
                  </a:lnTo>
                  <a:lnTo>
                    <a:pt x="4101084" y="649224"/>
                  </a:lnTo>
                  <a:lnTo>
                    <a:pt x="4143226" y="640728"/>
                  </a:lnTo>
                  <a:lnTo>
                    <a:pt x="4177617" y="617553"/>
                  </a:lnTo>
                  <a:lnTo>
                    <a:pt x="4200792" y="583162"/>
                  </a:lnTo>
                  <a:lnTo>
                    <a:pt x="4209288" y="541019"/>
                  </a:lnTo>
                  <a:lnTo>
                    <a:pt x="4209288" y="108204"/>
                  </a:lnTo>
                  <a:lnTo>
                    <a:pt x="4200792" y="66061"/>
                  </a:lnTo>
                  <a:lnTo>
                    <a:pt x="4177617" y="31670"/>
                  </a:lnTo>
                  <a:lnTo>
                    <a:pt x="4143226" y="8495"/>
                  </a:lnTo>
                  <a:lnTo>
                    <a:pt x="41010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7427" y="4248911"/>
              <a:ext cx="4209415" cy="649605"/>
            </a:xfrm>
            <a:custGeom>
              <a:avLst/>
              <a:gdLst/>
              <a:ahLst/>
              <a:cxnLst/>
              <a:rect l="l" t="t" r="r" b="b"/>
              <a:pathLst>
                <a:path w="4209415" h="649604">
                  <a:moveTo>
                    <a:pt x="0" y="108204"/>
                  </a:moveTo>
                  <a:lnTo>
                    <a:pt x="8504" y="66061"/>
                  </a:lnTo>
                  <a:lnTo>
                    <a:pt x="31694" y="31670"/>
                  </a:lnTo>
                  <a:lnTo>
                    <a:pt x="66088" y="8495"/>
                  </a:lnTo>
                  <a:lnTo>
                    <a:pt x="108203" y="0"/>
                  </a:lnTo>
                  <a:lnTo>
                    <a:pt x="4101084" y="0"/>
                  </a:lnTo>
                  <a:lnTo>
                    <a:pt x="4143226" y="8495"/>
                  </a:lnTo>
                  <a:lnTo>
                    <a:pt x="4177617" y="31670"/>
                  </a:lnTo>
                  <a:lnTo>
                    <a:pt x="4200792" y="66061"/>
                  </a:lnTo>
                  <a:lnTo>
                    <a:pt x="4209288" y="108204"/>
                  </a:lnTo>
                  <a:lnTo>
                    <a:pt x="4209288" y="541019"/>
                  </a:lnTo>
                  <a:lnTo>
                    <a:pt x="4200792" y="583162"/>
                  </a:lnTo>
                  <a:lnTo>
                    <a:pt x="4177617" y="617553"/>
                  </a:lnTo>
                  <a:lnTo>
                    <a:pt x="4143226" y="640728"/>
                  </a:lnTo>
                  <a:lnTo>
                    <a:pt x="4101084" y="649224"/>
                  </a:lnTo>
                  <a:lnTo>
                    <a:pt x="108203" y="649224"/>
                  </a:lnTo>
                  <a:lnTo>
                    <a:pt x="66088" y="640728"/>
                  </a:lnTo>
                  <a:lnTo>
                    <a:pt x="31694" y="617553"/>
                  </a:lnTo>
                  <a:lnTo>
                    <a:pt x="8504" y="583162"/>
                  </a:lnTo>
                  <a:lnTo>
                    <a:pt x="0" y="541019"/>
                  </a:lnTo>
                  <a:lnTo>
                    <a:pt x="0" y="10820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43711" y="5166360"/>
              <a:ext cx="4297680" cy="765175"/>
            </a:xfrm>
            <a:custGeom>
              <a:avLst/>
              <a:gdLst/>
              <a:ahLst/>
              <a:cxnLst/>
              <a:rect l="l" t="t" r="r" b="b"/>
              <a:pathLst>
                <a:path w="4297680" h="765175">
                  <a:moveTo>
                    <a:pt x="4170172" y="0"/>
                  </a:moveTo>
                  <a:lnTo>
                    <a:pt x="127507" y="0"/>
                  </a:lnTo>
                  <a:lnTo>
                    <a:pt x="77875" y="10029"/>
                  </a:lnTo>
                  <a:lnTo>
                    <a:pt x="37345" y="37369"/>
                  </a:lnTo>
                  <a:lnTo>
                    <a:pt x="10020" y="77902"/>
                  </a:lnTo>
                  <a:lnTo>
                    <a:pt x="0" y="127507"/>
                  </a:lnTo>
                  <a:lnTo>
                    <a:pt x="0" y="637539"/>
                  </a:lnTo>
                  <a:lnTo>
                    <a:pt x="10020" y="687172"/>
                  </a:lnTo>
                  <a:lnTo>
                    <a:pt x="37345" y="727702"/>
                  </a:lnTo>
                  <a:lnTo>
                    <a:pt x="77875" y="755027"/>
                  </a:lnTo>
                  <a:lnTo>
                    <a:pt x="127507" y="765047"/>
                  </a:lnTo>
                  <a:lnTo>
                    <a:pt x="4170172" y="765047"/>
                  </a:lnTo>
                  <a:lnTo>
                    <a:pt x="4219777" y="755027"/>
                  </a:lnTo>
                  <a:lnTo>
                    <a:pt x="4260310" y="727702"/>
                  </a:lnTo>
                  <a:lnTo>
                    <a:pt x="4287650" y="687172"/>
                  </a:lnTo>
                  <a:lnTo>
                    <a:pt x="4297680" y="637539"/>
                  </a:lnTo>
                  <a:lnTo>
                    <a:pt x="4297680" y="127507"/>
                  </a:lnTo>
                  <a:lnTo>
                    <a:pt x="4287650" y="77902"/>
                  </a:lnTo>
                  <a:lnTo>
                    <a:pt x="4260310" y="37369"/>
                  </a:lnTo>
                  <a:lnTo>
                    <a:pt x="4219777" y="10029"/>
                  </a:lnTo>
                  <a:lnTo>
                    <a:pt x="41701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04443" y="1397253"/>
            <a:ext cx="5098415" cy="4391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8061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Здр</a:t>
            </a:r>
            <a:r>
              <a:rPr dirty="0" sz="2400" spc="-10" b="1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dirty="0" sz="2400" spc="-40" b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2400" spc="-65" b="1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хр</a:t>
            </a:r>
            <a:r>
              <a:rPr dirty="0" sz="2400" spc="-10" b="1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нение</a:t>
            </a:r>
            <a:endParaRPr sz="2400">
              <a:latin typeface="Arial"/>
              <a:cs typeface="Arial"/>
            </a:endParaRPr>
          </a:p>
          <a:p>
            <a:pPr marL="12700" marR="1784350">
              <a:lnSpc>
                <a:spcPct val="234100"/>
              </a:lnSpc>
              <a:spcBef>
                <a:spcPts val="1195"/>
              </a:spcBef>
            </a:pPr>
            <a:r>
              <a:rPr dirty="0" sz="2200" spc="-10">
                <a:latin typeface="Calibri"/>
                <a:cs typeface="Calibri"/>
              </a:rPr>
              <a:t>Приобретено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2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автомобиля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Приобретено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медицинское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2233295" algn="l"/>
              </a:tabLst>
            </a:pPr>
            <a:r>
              <a:rPr dirty="0" sz="2200" spc="-15">
                <a:latin typeface="Calibri"/>
                <a:cs typeface="Calibri"/>
              </a:rPr>
              <a:t>Оборудование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на	19,4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млн.руб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-10">
                <a:latin typeface="Calibri"/>
                <a:cs typeface="Calibri"/>
              </a:rPr>
              <a:t>Приобретены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2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квартиры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148590">
              <a:lnSpc>
                <a:spcPct val="100000"/>
              </a:lnSpc>
            </a:pPr>
            <a:r>
              <a:rPr dirty="0" sz="2200" spc="-5">
                <a:latin typeface="Calibri"/>
                <a:cs typeface="Calibri"/>
              </a:rPr>
              <a:t>Построен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ФАП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Кабоже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41264" y="1360932"/>
            <a:ext cx="3602990" cy="5303520"/>
            <a:chOff x="5541264" y="1360932"/>
            <a:chExt cx="3602990" cy="530352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8712" y="1360932"/>
              <a:ext cx="1702308" cy="20802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2912" y="2708148"/>
              <a:ext cx="3119628" cy="20238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1264" y="4689347"/>
              <a:ext cx="3602736" cy="1975104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33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3730" y="2119629"/>
          <a:ext cx="8055609" cy="3906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0350"/>
                <a:gridCol w="1640839"/>
                <a:gridCol w="1691639"/>
                <a:gridCol w="1903095"/>
              </a:tblGrid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2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25" b="1">
                          <a:latin typeface="Arial"/>
                          <a:cs typeface="Arial"/>
                        </a:rPr>
                        <a:t>г.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2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25" b="1">
                          <a:latin typeface="Arial"/>
                          <a:cs typeface="Arial"/>
                        </a:rPr>
                        <a:t>г.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78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Прирост(+)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снижение</a:t>
                      </a:r>
                      <a:r>
                        <a:rPr dirty="0" sz="200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(-)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0" b="1">
                          <a:latin typeface="Arial"/>
                          <a:cs typeface="Arial"/>
                        </a:rPr>
                        <a:t>Родилось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чел.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67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94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-27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30" b="1">
                          <a:latin typeface="Arial"/>
                          <a:cs typeface="Arial"/>
                        </a:rPr>
                        <a:t>Умерло</a:t>
                      </a:r>
                      <a:r>
                        <a:rPr dirty="0" sz="18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чел.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270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286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-16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  <a:tr h="672083">
                <a:tc>
                  <a:txBody>
                    <a:bodyPr/>
                    <a:lstStyle/>
                    <a:p>
                      <a:pPr marL="91440" marR="6146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Естественный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прирост,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убыль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(-)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-203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-192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35" b="1">
                          <a:latin typeface="Arial"/>
                          <a:cs typeface="Arial"/>
                        </a:rPr>
                        <a:t>+11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  <a:tr h="672084">
                <a:tc>
                  <a:txBody>
                    <a:bodyPr/>
                    <a:lstStyle/>
                    <a:p>
                      <a:pPr marL="91440" marR="593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Заре</a:t>
                      </a:r>
                      <a:r>
                        <a:rPr dirty="0" sz="1800" spc="-15" b="1">
                          <a:latin typeface="Arial"/>
                          <a:cs typeface="Arial"/>
                        </a:rPr>
                        <a:t>г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800" spc="-35" b="1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рир</a:t>
                      </a:r>
                      <a:r>
                        <a:rPr dirty="0" sz="1800" spc="5" b="1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ано 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браков,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ед.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61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59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+2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  <a:tr h="6720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Зарегистрировано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разводов,</a:t>
                      </a:r>
                      <a:r>
                        <a:rPr dirty="0" sz="18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ед.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49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48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+1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  <a:tr h="3840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010917" y="1557273"/>
            <a:ext cx="54521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5045" algn="l"/>
              </a:tabLst>
            </a:pPr>
            <a:r>
              <a:rPr dirty="0" sz="2400" spc="-15" b="1">
                <a:solidFill>
                  <a:srgbClr val="C00000"/>
                </a:solidFill>
                <a:latin typeface="Arial"/>
                <a:cs typeface="Arial"/>
              </a:rPr>
              <a:t>Естественное	</a:t>
            </a:r>
            <a:r>
              <a:rPr dirty="0" sz="2400" spc="-10" b="1">
                <a:solidFill>
                  <a:srgbClr val="C00000"/>
                </a:solidFill>
                <a:latin typeface="Arial"/>
                <a:cs typeface="Arial"/>
              </a:rPr>
              <a:t>движение</a:t>
            </a:r>
            <a:r>
              <a:rPr dirty="0" sz="24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Arial"/>
                <a:cs typeface="Arial"/>
              </a:rPr>
              <a:t>населения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34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6925" y="3253866"/>
            <a:ext cx="295211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Microsoft Sans Serif"/>
                <a:cs typeface="Microsoft Sans Serif"/>
              </a:rPr>
              <a:t>Национальный</a:t>
            </a:r>
            <a:r>
              <a:rPr dirty="0" sz="2000" spc="-50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проект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-25" b="1">
                <a:latin typeface="Arial"/>
                <a:cs typeface="Arial"/>
              </a:rPr>
              <a:t>«Культура»</a:t>
            </a:r>
            <a:r>
              <a:rPr dirty="0" sz="2000" spc="-25">
                <a:latin typeface="Microsoft Sans Serif"/>
                <a:cs typeface="Microsoft Sans Serif"/>
              </a:rPr>
              <a:t>: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-15">
                <a:latin typeface="Microsoft Sans Serif"/>
                <a:cs typeface="Microsoft Sans Serif"/>
              </a:rPr>
              <a:t>приобретение</a:t>
            </a:r>
            <a:r>
              <a:rPr dirty="0" sz="2000" spc="-50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автоклуба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525">
                <a:latin typeface="Microsoft Sans Serif"/>
                <a:cs typeface="Microsoft Sans Serif"/>
              </a:rPr>
              <a:t>–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 spc="-5" b="1">
                <a:latin typeface="Arial"/>
                <a:cs typeface="Arial"/>
              </a:rPr>
              <a:t>8,1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млн.руб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35</a:t>
            </a:r>
            <a:endParaRPr sz="50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311" y="1435608"/>
            <a:ext cx="5394960" cy="46634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9287" y="1223013"/>
            <a:ext cx="7714615" cy="215074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algn="ctr" marL="224154">
              <a:lnSpc>
                <a:spcPct val="100000"/>
              </a:lnSpc>
              <a:spcBef>
                <a:spcPts val="1110"/>
              </a:spcBef>
            </a:pPr>
            <a:r>
              <a:rPr dirty="0" sz="2400" spc="-10" b="1">
                <a:solidFill>
                  <a:srgbClr val="C00000"/>
                </a:solidFill>
                <a:latin typeface="Arial"/>
                <a:cs typeface="Arial"/>
              </a:rPr>
              <a:t>Воздушный </a:t>
            </a:r>
            <a:r>
              <a:rPr dirty="0" sz="2400" spc="-25" b="1">
                <a:solidFill>
                  <a:srgbClr val="C00000"/>
                </a:solidFill>
                <a:latin typeface="Arial"/>
                <a:cs typeface="Arial"/>
              </a:rPr>
              <a:t>мост</a:t>
            </a:r>
            <a:endParaRPr sz="2400">
              <a:latin typeface="Arial"/>
              <a:cs typeface="Arial"/>
            </a:endParaRPr>
          </a:p>
          <a:p>
            <a:pPr marL="462280" indent="-449580">
              <a:lnSpc>
                <a:spcPts val="2395"/>
              </a:lnSpc>
              <a:spcBef>
                <a:spcPts val="850"/>
              </a:spcBef>
              <a:buFont typeface="Wingdings"/>
              <a:buChar char=""/>
              <a:tabLst>
                <a:tab pos="461645" algn="l"/>
                <a:tab pos="462280" algn="l"/>
              </a:tabLst>
            </a:pPr>
            <a:r>
              <a:rPr dirty="0" sz="2000" spc="-5">
                <a:latin typeface="Calibri"/>
                <a:cs typeface="Calibri"/>
              </a:rPr>
              <a:t>Октябрь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2021</a:t>
            </a:r>
            <a:r>
              <a:rPr dirty="0" sz="2000" spc="-25">
                <a:latin typeface="Calibri"/>
                <a:cs typeface="Calibri"/>
              </a:rPr>
              <a:t> года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 </a:t>
            </a:r>
            <a:r>
              <a:rPr dirty="0" sz="2000" spc="-5">
                <a:latin typeface="Calibri"/>
                <a:cs typeface="Calibri"/>
              </a:rPr>
              <a:t>открытие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экспозиции</a:t>
            </a:r>
            <a:endParaRPr sz="2000">
              <a:latin typeface="Calibri"/>
              <a:cs typeface="Calibri"/>
            </a:endParaRPr>
          </a:p>
          <a:p>
            <a:pPr marL="462280" indent="-449580">
              <a:lnSpc>
                <a:spcPts val="2395"/>
              </a:lnSpc>
              <a:buFont typeface="Wingdings"/>
              <a:buChar char=""/>
              <a:tabLst>
                <a:tab pos="461645" algn="l"/>
                <a:tab pos="462280" algn="l"/>
              </a:tabLst>
            </a:pPr>
            <a:r>
              <a:rPr dirty="0" sz="2000" spc="-5">
                <a:latin typeface="Calibri"/>
                <a:cs typeface="Calibri"/>
              </a:rPr>
              <a:t>Экспозиция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приурочена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 </a:t>
            </a:r>
            <a:r>
              <a:rPr dirty="0" sz="2000" spc="-5">
                <a:latin typeface="Calibri"/>
                <a:cs typeface="Calibri"/>
              </a:rPr>
              <a:t>80-летию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начала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блокады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основана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  <a:p>
            <a:pPr marL="12700" marR="42799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документальных материалах книги «Летчики особого назначения»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Анны </a:t>
            </a:r>
            <a:r>
              <a:rPr dirty="0" sz="2000" spc="-5" b="1">
                <a:latin typeface="Calibri"/>
                <a:cs typeface="Calibri"/>
              </a:rPr>
              <a:t>Белорусовой </a:t>
            </a:r>
            <a:r>
              <a:rPr dirty="0" sz="2000">
                <a:latin typeface="Calibri"/>
                <a:cs typeface="Calibri"/>
              </a:rPr>
              <a:t>– внучки </a:t>
            </a:r>
            <a:r>
              <a:rPr dirty="0" sz="2000" spc="-10">
                <a:latin typeface="Calibri"/>
                <a:cs typeface="Calibri"/>
              </a:rPr>
              <a:t>командира </a:t>
            </a:r>
            <a:r>
              <a:rPr dirty="0" sz="2000" spc="-5">
                <a:latin typeface="Calibri"/>
                <a:cs typeface="Calibri"/>
              </a:rPr>
              <a:t>экипажа </a:t>
            </a:r>
            <a:r>
              <a:rPr dirty="0" sz="2000" spc="-10">
                <a:latin typeface="Calibri"/>
                <a:cs typeface="Calibri"/>
              </a:rPr>
              <a:t>МАОН </a:t>
            </a:r>
            <a:r>
              <a:rPr dirty="0" sz="2000" spc="-5">
                <a:latin typeface="Calibri"/>
                <a:cs typeface="Calibri"/>
              </a:rPr>
              <a:t>Петра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Колесникова.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6978" y="3308603"/>
            <a:ext cx="8673465" cy="3171825"/>
            <a:chOff x="206978" y="3308603"/>
            <a:chExt cx="8673465" cy="31718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978" y="3515658"/>
              <a:ext cx="4173409" cy="29477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" y="3674363"/>
              <a:ext cx="3675888" cy="24505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9288" y="3308603"/>
              <a:ext cx="4671060" cy="317144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36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4189" y="1317510"/>
            <a:ext cx="8049895" cy="122936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dirty="0" sz="2000" spc="-15" b="1">
                <a:solidFill>
                  <a:srgbClr val="C00000"/>
                </a:solidFill>
                <a:latin typeface="Arial"/>
                <a:cs typeface="Arial"/>
              </a:rPr>
              <a:t>Грантовая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C00000"/>
                </a:solidFill>
                <a:latin typeface="Arial"/>
                <a:cs typeface="Arial"/>
              </a:rPr>
              <a:t>поддержка</a:t>
            </a:r>
            <a:r>
              <a:rPr dirty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C00000"/>
                </a:solidFill>
                <a:latin typeface="Arial"/>
                <a:cs typeface="Arial"/>
              </a:rPr>
              <a:t>проекта</a:t>
            </a:r>
            <a:r>
              <a:rPr dirty="0" sz="20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«Музейная экспозиция</a:t>
            </a:r>
            <a:r>
              <a:rPr dirty="0" sz="20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C00000"/>
                </a:solidFill>
                <a:latin typeface="Arial"/>
                <a:cs typeface="Arial"/>
              </a:rPr>
              <a:t>цифре»</a:t>
            </a:r>
            <a:endParaRPr sz="2000">
              <a:latin typeface="Arial"/>
              <a:cs typeface="Arial"/>
            </a:endParaRPr>
          </a:p>
          <a:p>
            <a:pPr algn="ctr" marL="142240">
              <a:lnSpc>
                <a:spcPct val="100000"/>
              </a:lnSpc>
              <a:spcBef>
                <a:spcPts val="755"/>
              </a:spcBef>
            </a:pPr>
            <a:r>
              <a:rPr dirty="0" sz="2000" spc="-15" b="1">
                <a:solidFill>
                  <a:srgbClr val="C00000"/>
                </a:solidFill>
                <a:latin typeface="Arial"/>
                <a:cs typeface="Arial"/>
              </a:rPr>
              <a:t>сумма </a:t>
            </a:r>
            <a:r>
              <a:rPr dirty="0" sz="2000" spc="-5" b="1">
                <a:solidFill>
                  <a:srgbClr val="C00000"/>
                </a:solidFill>
                <a:latin typeface="Arial"/>
                <a:cs typeface="Arial"/>
              </a:rPr>
              <a:t>150,0</a:t>
            </a:r>
            <a:r>
              <a:rPr dirty="0" sz="20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тыс.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C00000"/>
                </a:solidFill>
                <a:latin typeface="Arial"/>
                <a:cs typeface="Arial"/>
              </a:rPr>
              <a:t>руб.</a:t>
            </a:r>
            <a:endParaRPr sz="2000">
              <a:latin typeface="Arial"/>
              <a:cs typeface="Arial"/>
            </a:endParaRPr>
          </a:p>
          <a:p>
            <a:pPr algn="ctr" marL="137795">
              <a:lnSpc>
                <a:spcPct val="100000"/>
              </a:lnSpc>
              <a:spcBef>
                <a:spcPts val="770"/>
              </a:spcBef>
              <a:tabLst>
                <a:tab pos="4150995" algn="l"/>
              </a:tabLst>
            </a:pPr>
            <a:r>
              <a:rPr dirty="0" sz="2000" spc="-5" b="1">
                <a:solidFill>
                  <a:srgbClr val="C00000"/>
                </a:solidFill>
                <a:latin typeface="Arial"/>
                <a:cs typeface="Arial"/>
              </a:rPr>
              <a:t>Приобретен</a:t>
            </a:r>
            <a:r>
              <a:rPr dirty="0" sz="20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сенсорный</a:t>
            </a:r>
            <a:r>
              <a:rPr dirty="0" sz="20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C00000"/>
                </a:solidFill>
                <a:latin typeface="Arial"/>
                <a:cs typeface="Arial"/>
              </a:rPr>
              <a:t>стол</a:t>
            </a:r>
            <a:r>
              <a:rPr dirty="0" sz="2000" spc="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и	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СМАРТ</a:t>
            </a:r>
            <a:r>
              <a:rPr dirty="0" sz="20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C00000"/>
                </a:solidFill>
                <a:latin typeface="Arial"/>
                <a:cs typeface="Arial"/>
              </a:rPr>
              <a:t>телевизор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48167" y="2680703"/>
            <a:ext cx="8096250" cy="4043679"/>
            <a:chOff x="1048167" y="2680703"/>
            <a:chExt cx="8096250" cy="404367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167" y="2726070"/>
              <a:ext cx="3115872" cy="39890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008" y="2884931"/>
              <a:ext cx="2618231" cy="34914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8308" y="2680703"/>
              <a:ext cx="5155691" cy="40431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3380" y="2875787"/>
              <a:ext cx="4629912" cy="347319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37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3004" y="1249680"/>
            <a:ext cx="8731250" cy="5608320"/>
            <a:chOff x="413004" y="1249680"/>
            <a:chExt cx="8731250" cy="5608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004" y="1249680"/>
              <a:ext cx="4067555" cy="30024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076" y="1444752"/>
              <a:ext cx="3497579" cy="24323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576" y="3855707"/>
              <a:ext cx="4090416" cy="30022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648" y="4050791"/>
              <a:ext cx="3520440" cy="26334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660519" y="1500886"/>
            <a:ext cx="3465829" cy="1976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1214120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dirty="0" sz="1600" spc="-5" b="1">
                <a:latin typeface="Arial"/>
                <a:cs typeface="Arial"/>
              </a:rPr>
              <a:t>30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патриотических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объединений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"/>
            </a:pPr>
            <a:endParaRPr sz="1650">
              <a:latin typeface="Arial"/>
              <a:cs typeface="Arial"/>
            </a:endParaRPr>
          </a:p>
          <a:p>
            <a:pPr marL="355600" marR="133985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dirty="0" sz="1600" spc="-10" b="1">
                <a:latin typeface="Arial"/>
                <a:cs typeface="Arial"/>
              </a:rPr>
              <a:t>Число </a:t>
            </a:r>
            <a:r>
              <a:rPr dirty="0" sz="1600" spc="-20" b="1">
                <a:latin typeface="Arial"/>
                <a:cs typeface="Arial"/>
              </a:rPr>
              <a:t>молодежи,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принявшей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участие</a:t>
            </a:r>
            <a:r>
              <a:rPr dirty="0" sz="1600" spc="5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в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мероприятиях 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патриотической</a:t>
            </a:r>
            <a:endParaRPr sz="16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направленности</a:t>
            </a:r>
            <a:r>
              <a:rPr dirty="0" sz="1600" spc="6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на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конец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года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967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человек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7232" y="4336160"/>
            <a:ext cx="3535045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50825" algn="l"/>
              </a:tabLst>
            </a:pPr>
            <a:r>
              <a:rPr dirty="0" sz="1600" spc="-5" b="1">
                <a:latin typeface="Arial"/>
                <a:cs typeface="Arial"/>
              </a:rPr>
              <a:t>21 </a:t>
            </a:r>
            <a:r>
              <a:rPr dirty="0" sz="1600" spc="-20" b="1">
                <a:latin typeface="Arial"/>
                <a:cs typeface="Arial"/>
              </a:rPr>
              <a:t>волонтерское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формирование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50">
              <a:latin typeface="Arial"/>
              <a:cs typeface="Arial"/>
            </a:endParaRPr>
          </a:p>
          <a:p>
            <a:pPr marL="250190" indent="-238125">
              <a:lnSpc>
                <a:spcPct val="100000"/>
              </a:lnSpc>
              <a:buFont typeface="Wingdings"/>
              <a:buChar char=""/>
              <a:tabLst>
                <a:tab pos="250825" algn="l"/>
              </a:tabLst>
            </a:pPr>
            <a:r>
              <a:rPr dirty="0" sz="1600" spc="-5" b="1">
                <a:latin typeface="Arial"/>
                <a:cs typeface="Arial"/>
              </a:rPr>
              <a:t>2</a:t>
            </a:r>
            <a:r>
              <a:rPr dirty="0" sz="1600" spc="-10" b="1">
                <a:latin typeface="Arial"/>
                <a:cs typeface="Arial"/>
              </a:rPr>
              <a:t> муниципальных</a:t>
            </a:r>
            <a:r>
              <a:rPr dirty="0" sz="1600" spc="4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штаба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развития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добровольчества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250190" indent="-238125">
              <a:lnSpc>
                <a:spcPct val="100000"/>
              </a:lnSpc>
              <a:buFont typeface="Wingdings"/>
              <a:buChar char=""/>
              <a:tabLst>
                <a:tab pos="250825" algn="l"/>
              </a:tabLst>
            </a:pPr>
            <a:r>
              <a:rPr dirty="0" sz="1600" spc="-10" b="1">
                <a:latin typeface="Arial"/>
                <a:cs typeface="Arial"/>
              </a:rPr>
              <a:t>Общая</a:t>
            </a:r>
            <a:r>
              <a:rPr dirty="0" sz="1600" spc="4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численность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вовлеченных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-</a:t>
            </a:r>
            <a:r>
              <a:rPr dirty="0" sz="1600" spc="-10" b="1">
                <a:latin typeface="Arial"/>
                <a:cs typeface="Arial"/>
              </a:rPr>
              <a:t> 2808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человек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38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64663" y="1252552"/>
            <a:ext cx="5528310" cy="2000885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Развитие образования</a:t>
            </a:r>
            <a:endParaRPr sz="2400">
              <a:latin typeface="Arial"/>
              <a:cs typeface="Arial"/>
            </a:endParaRPr>
          </a:p>
          <a:p>
            <a:pPr marL="1224280" marR="5080">
              <a:lnSpc>
                <a:spcPct val="100000"/>
              </a:lnSpc>
              <a:spcBef>
                <a:spcPts val="805"/>
              </a:spcBef>
            </a:pPr>
            <a:r>
              <a:rPr dirty="0" sz="1800" spc="-5" b="1">
                <a:latin typeface="Arial"/>
                <a:cs typeface="Arial"/>
              </a:rPr>
              <a:t>Созданы центры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образования 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естественно-научной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технологической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направленностей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45">
                <a:latin typeface="Microsoft Sans Serif"/>
                <a:cs typeface="Microsoft Sans Serif"/>
              </a:rPr>
              <a:t>«Точка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роста»:</a:t>
            </a:r>
            <a:endParaRPr sz="1800">
              <a:latin typeface="Microsoft Sans Serif"/>
              <a:cs typeface="Microsoft Sans Serif"/>
            </a:endParaRPr>
          </a:p>
          <a:p>
            <a:pPr marL="1224280" marR="1882139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Microsoft Sans Serif"/>
                <a:cs typeface="Microsoft Sans Serif"/>
              </a:rPr>
              <a:t>Школа </a:t>
            </a:r>
            <a:r>
              <a:rPr dirty="0" sz="1800" spc="130">
                <a:latin typeface="Microsoft Sans Serif"/>
                <a:cs typeface="Microsoft Sans Serif"/>
              </a:rPr>
              <a:t>№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1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п.Хвойная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Школа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п.Юбилейный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9738" y="4165472"/>
            <a:ext cx="449326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Обновление материально-технической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базы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школе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с.Песь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,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Школа-интернат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15">
                <a:latin typeface="Microsoft Sans Serif"/>
                <a:cs typeface="Microsoft Sans Serif"/>
              </a:rPr>
              <a:t>д.Мякишево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194310" indent="64135">
              <a:lnSpc>
                <a:spcPct val="100000"/>
              </a:lnSpc>
            </a:pPr>
            <a:r>
              <a:rPr dirty="0" sz="1800" spc="-10">
                <a:latin typeface="Microsoft Sans Serif"/>
                <a:cs typeface="Microsoft Sans Serif"/>
              </a:rPr>
              <a:t>Внедрение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целевой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модели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10" b="1">
                <a:latin typeface="Arial"/>
                <a:cs typeface="Arial"/>
              </a:rPr>
              <a:t>Цифровая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образовательная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среда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39</a:t>
            </a:r>
            <a:endParaRPr sz="5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4779" y="1644395"/>
            <a:ext cx="3671570" cy="4982210"/>
            <a:chOff x="144779" y="1644395"/>
            <a:chExt cx="3671570" cy="49822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0700" y="5207507"/>
              <a:ext cx="2025396" cy="14188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" y="3896867"/>
              <a:ext cx="2025395" cy="16626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779" y="1644395"/>
              <a:ext cx="2025395" cy="14203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0700" y="2631947"/>
              <a:ext cx="2025396" cy="1295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5619" y="631697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2805683"/>
            <a:ext cx="2220468" cy="15834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8423" y="4674093"/>
            <a:ext cx="1341120" cy="149225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600" spc="-50" b="1">
                <a:latin typeface="Times New Roman"/>
                <a:cs typeface="Times New Roman"/>
              </a:rPr>
              <a:t>К</a:t>
            </a:r>
            <a:r>
              <a:rPr dirty="0" sz="1600" spc="-15" b="1">
                <a:latin typeface="Times New Roman"/>
                <a:cs typeface="Times New Roman"/>
              </a:rPr>
              <a:t>ОН</a:t>
            </a:r>
            <a:r>
              <a:rPr dirty="0" sz="1600" spc="-5" b="1">
                <a:latin typeface="Times New Roman"/>
                <a:cs typeface="Times New Roman"/>
              </a:rPr>
              <a:t>Т</a:t>
            </a:r>
            <a:r>
              <a:rPr dirty="0" sz="1600" spc="-210" b="1">
                <a:latin typeface="Times New Roman"/>
                <a:cs typeface="Times New Roman"/>
              </a:rPr>
              <a:t>Р</a:t>
            </a:r>
            <a:r>
              <a:rPr dirty="0" sz="1600" spc="-10" b="1">
                <a:latin typeface="Times New Roman"/>
                <a:cs typeface="Times New Roman"/>
              </a:rPr>
              <a:t>А</a:t>
            </a:r>
            <a:r>
              <a:rPr dirty="0" sz="1600" spc="-15" b="1">
                <a:latin typeface="Times New Roman"/>
                <a:cs typeface="Times New Roman"/>
              </a:rPr>
              <a:t>К</a:t>
            </a:r>
            <a:r>
              <a:rPr dirty="0" sz="1600" spc="-5" b="1">
                <a:latin typeface="Times New Roman"/>
                <a:cs typeface="Times New Roman"/>
              </a:rPr>
              <a:t>ТЫ</a:t>
            </a:r>
            <a:endParaRPr sz="1600">
              <a:latin typeface="Times New Roman"/>
              <a:cs typeface="Times New Roman"/>
            </a:endParaRPr>
          </a:p>
          <a:p>
            <a:pPr marL="106680">
              <a:lnSpc>
                <a:spcPts val="2150"/>
              </a:lnSpc>
              <a:spcBef>
                <a:spcPts val="919"/>
              </a:spcBef>
            </a:pPr>
            <a:r>
              <a:rPr dirty="0" sz="1800" spc="-5" b="1">
                <a:latin typeface="Times New Roman"/>
                <a:cs typeface="Times New Roman"/>
              </a:rPr>
              <a:t>на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сумму</a:t>
            </a:r>
            <a:endParaRPr sz="1800">
              <a:latin typeface="Times New Roman"/>
              <a:cs typeface="Times New Roman"/>
            </a:endParaRPr>
          </a:p>
          <a:p>
            <a:pPr marL="50800">
              <a:lnSpc>
                <a:spcPts val="2870"/>
              </a:lnSpc>
            </a:pPr>
            <a:r>
              <a:rPr dirty="0" sz="2400" b="1">
                <a:latin typeface="Times New Roman"/>
                <a:cs typeface="Times New Roman"/>
              </a:rPr>
              <a:t>123,0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dirty="0" sz="2400" spc="-15" b="1">
                <a:latin typeface="Times New Roman"/>
                <a:cs typeface="Times New Roman"/>
              </a:rPr>
              <a:t>млн.руб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0578" y="4700397"/>
            <a:ext cx="12744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Times New Roman"/>
                <a:cs typeface="Times New Roman"/>
              </a:rPr>
              <a:t>Э</a:t>
            </a:r>
            <a:r>
              <a:rPr dirty="0" sz="1600" spc="-45" b="1">
                <a:latin typeface="Times New Roman"/>
                <a:cs typeface="Times New Roman"/>
              </a:rPr>
              <a:t>К</a:t>
            </a:r>
            <a:r>
              <a:rPr dirty="0" sz="1600" spc="-5" b="1">
                <a:latin typeface="Times New Roman"/>
                <a:cs typeface="Times New Roman"/>
              </a:rPr>
              <a:t>О</a:t>
            </a:r>
            <a:r>
              <a:rPr dirty="0" sz="1600" spc="-15" b="1">
                <a:latin typeface="Times New Roman"/>
                <a:cs typeface="Times New Roman"/>
              </a:rPr>
              <a:t>Н</a:t>
            </a:r>
            <a:r>
              <a:rPr dirty="0" sz="1600" spc="-5" b="1">
                <a:latin typeface="Times New Roman"/>
                <a:cs typeface="Times New Roman"/>
              </a:rPr>
              <a:t>О</a:t>
            </a:r>
            <a:r>
              <a:rPr dirty="0" sz="1600" spc="5" b="1">
                <a:latin typeface="Times New Roman"/>
                <a:cs typeface="Times New Roman"/>
              </a:rPr>
              <a:t>М</a:t>
            </a:r>
            <a:r>
              <a:rPr dirty="0" sz="1600" spc="-5" b="1">
                <a:latin typeface="Times New Roman"/>
                <a:cs typeface="Times New Roman"/>
              </a:rPr>
              <a:t>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531" y="1563427"/>
            <a:ext cx="2126615" cy="123761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600" spc="-15" b="1">
                <a:latin typeface="Arial"/>
                <a:cs typeface="Arial"/>
              </a:rPr>
              <a:t>СПОСОБЫ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ЗАКУПОК</a:t>
            </a:r>
            <a:endParaRPr sz="1600">
              <a:latin typeface="Arial"/>
              <a:cs typeface="Arial"/>
            </a:endParaRPr>
          </a:p>
          <a:p>
            <a:pPr marL="108585">
              <a:lnSpc>
                <a:spcPct val="100000"/>
              </a:lnSpc>
              <a:spcBef>
                <a:spcPts val="990"/>
              </a:spcBef>
              <a:tabLst>
                <a:tab pos="1641475" algn="l"/>
              </a:tabLst>
            </a:pPr>
            <a:r>
              <a:rPr dirty="0" sz="1600" spc="-15" b="1">
                <a:latin typeface="Times New Roman"/>
                <a:cs typeface="Times New Roman"/>
              </a:rPr>
              <a:t>Конкурентные	</a:t>
            </a:r>
            <a:r>
              <a:rPr dirty="0" sz="2400" spc="-45" b="1">
                <a:latin typeface="Times New Roman"/>
                <a:cs typeface="Times New Roman"/>
              </a:rPr>
              <a:t>112</a:t>
            </a:r>
            <a:endParaRPr sz="240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  <a:spcBef>
                <a:spcPts val="215"/>
              </a:spcBef>
            </a:pPr>
            <a:r>
              <a:rPr dirty="0" sz="1600" spc="-10" b="1">
                <a:latin typeface="Times New Roman"/>
                <a:cs typeface="Times New Roman"/>
              </a:rPr>
              <a:t>Малого</a:t>
            </a:r>
            <a:r>
              <a:rPr dirty="0" sz="1600" spc="-2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объ</a:t>
            </a:r>
            <a:r>
              <a:rPr dirty="0" sz="1800" spc="-10" b="1">
                <a:latin typeface="Times New Roman"/>
                <a:cs typeface="Times New Roman"/>
              </a:rPr>
              <a:t>ёма</a:t>
            </a:r>
            <a:r>
              <a:rPr dirty="0" sz="1800" spc="39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105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1150" y="1598422"/>
            <a:ext cx="19805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latin typeface="Arial"/>
                <a:cs typeface="Arial"/>
              </a:rPr>
              <a:t>КОНТРАКТЫ</a:t>
            </a:r>
            <a:r>
              <a:rPr dirty="0" sz="1600" spc="4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с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СМП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4242" y="1618234"/>
            <a:ext cx="26200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latin typeface="Arial"/>
                <a:cs typeface="Arial"/>
              </a:rPr>
              <a:t>ЗАСЕДАНИЯ</a:t>
            </a:r>
            <a:r>
              <a:rPr dirty="0" sz="1600" spc="45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КОМИСС</a:t>
            </a:r>
            <a:r>
              <a:rPr dirty="0" sz="1600" spc="-10" b="1">
                <a:latin typeface="Times New Roman"/>
                <a:cs typeface="Times New Roman"/>
              </a:rPr>
              <a:t>ИЙ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2971800"/>
            <a:ext cx="1959111" cy="16459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17976" y="2791967"/>
            <a:ext cx="2319528" cy="161239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805554" y="4726304"/>
            <a:ext cx="1738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latin typeface="Times New Roman"/>
                <a:cs typeface="Times New Roman"/>
              </a:rPr>
              <a:t>СОГЛАШЕНИЯ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4205" y="5217414"/>
            <a:ext cx="11988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3,8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latin typeface="Times New Roman"/>
                <a:cs typeface="Times New Roman"/>
              </a:rPr>
              <a:t>млн.</a:t>
            </a:r>
            <a:r>
              <a:rPr dirty="0" sz="2400" spc="-65" b="1">
                <a:latin typeface="Times New Roman"/>
                <a:cs typeface="Times New Roman"/>
              </a:rPr>
              <a:t> </a:t>
            </a:r>
            <a:r>
              <a:rPr dirty="0" sz="2400" spc="-30" b="1">
                <a:latin typeface="Times New Roman"/>
                <a:cs typeface="Times New Roman"/>
              </a:rPr>
              <a:t>руб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08423" y="2080386"/>
            <a:ext cx="482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146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29709" y="5263133"/>
            <a:ext cx="3302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35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8522" y="2180971"/>
            <a:ext cx="1244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54</a:t>
            </a:r>
            <a:r>
              <a:rPr dirty="0" sz="2400" spc="-9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852,80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solidFill>
                  <a:srgbClr val="AEABAB"/>
                </a:solidFill>
                <a:latin typeface="Microsoft Sans Serif"/>
                <a:cs typeface="Microsoft Sans Serif"/>
              </a:rPr>
              <a:t>0</a:t>
            </a:r>
            <a:r>
              <a:rPr dirty="0" sz="5000" b="0">
                <a:latin typeface="Microsoft Sans Serif"/>
                <a:cs typeface="Microsoft Sans Serif"/>
              </a:rPr>
              <a:t>4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0739" y="1605737"/>
            <a:ext cx="44399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C00000"/>
                </a:solidFill>
                <a:latin typeface="Arial"/>
                <a:cs typeface="Arial"/>
              </a:rPr>
              <a:t>Стипендии</a:t>
            </a:r>
            <a:r>
              <a:rPr dirty="0" sz="2800" spc="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35" b="1">
                <a:solidFill>
                  <a:srgbClr val="C00000"/>
                </a:solidFill>
                <a:latin typeface="Arial"/>
                <a:cs typeface="Arial"/>
              </a:rPr>
              <a:t>Главы</a:t>
            </a:r>
            <a:r>
              <a:rPr dirty="0" sz="28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C00000"/>
                </a:solidFill>
                <a:latin typeface="Arial"/>
                <a:cs typeface="Arial"/>
              </a:rPr>
              <a:t>округа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2244" y="236677"/>
            <a:ext cx="732790" cy="78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>
                <a:solidFill>
                  <a:srgbClr val="F34740"/>
                </a:solidFill>
                <a:latin typeface="Microsoft Sans Serif"/>
                <a:cs typeface="Microsoft Sans Serif"/>
              </a:rPr>
              <a:t>40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637" y="2809214"/>
            <a:ext cx="3938017" cy="24269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66896" y="2745485"/>
            <a:ext cx="431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19.6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8065" y="3379723"/>
            <a:ext cx="547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118.9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5907" y="4408678"/>
            <a:ext cx="548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148.8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1935" y="3329685"/>
            <a:ext cx="431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73.0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4610" y="2884423"/>
            <a:ext cx="431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40.0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14415" y="2496311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30">
                <a:moveTo>
                  <a:pt x="111251" y="0"/>
                </a:moveTo>
                <a:lnTo>
                  <a:pt x="0" y="0"/>
                </a:lnTo>
                <a:lnTo>
                  <a:pt x="0" y="112775"/>
                </a:lnTo>
                <a:lnTo>
                  <a:pt x="111251" y="112775"/>
                </a:lnTo>
                <a:lnTo>
                  <a:pt x="111251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18540" y="1383029"/>
            <a:ext cx="7838440" cy="1282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РЕМОНТЫ</a:t>
            </a:r>
            <a:r>
              <a:rPr dirty="0" sz="24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30" b="1">
                <a:solidFill>
                  <a:srgbClr val="C00000"/>
                </a:solidFill>
                <a:latin typeface="Calibri"/>
                <a:cs typeface="Calibri"/>
              </a:rPr>
              <a:t>ОБРАЗОВАТЕЛЬНЫХ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УЧРЕЖДЕНИЙ</a:t>
            </a:r>
            <a:endParaRPr sz="2400">
              <a:latin typeface="Calibri"/>
              <a:cs typeface="Calibri"/>
            </a:endParaRPr>
          </a:p>
          <a:p>
            <a:pPr algn="ctr" marR="89535">
              <a:lnSpc>
                <a:spcPct val="100000"/>
              </a:lnSpc>
              <a:spcBef>
                <a:spcPts val="1725"/>
              </a:spcBef>
            </a:pPr>
            <a:r>
              <a:rPr dirty="0" sz="2150" b="1">
                <a:solidFill>
                  <a:srgbClr val="C55A11"/>
                </a:solidFill>
                <a:latin typeface="Calibri"/>
                <a:cs typeface="Calibri"/>
              </a:rPr>
              <a:t>632,4</a:t>
            </a:r>
            <a:r>
              <a:rPr dirty="0" sz="2150" spc="-2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C55A11"/>
                </a:solidFill>
                <a:latin typeface="Calibri"/>
                <a:cs typeface="Calibri"/>
              </a:rPr>
              <a:t>тыс.</a:t>
            </a:r>
            <a:r>
              <a:rPr dirty="0" sz="2150" spc="-2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150" spc="-5" b="1">
                <a:solidFill>
                  <a:srgbClr val="C55A11"/>
                </a:solidFill>
                <a:latin typeface="Calibri"/>
                <a:cs typeface="Calibri"/>
              </a:rPr>
              <a:t>рублей</a:t>
            </a:r>
            <a:endParaRPr sz="2150">
              <a:latin typeface="Calibri"/>
              <a:cs typeface="Calibri"/>
            </a:endParaRPr>
          </a:p>
          <a:p>
            <a:pPr marL="5158740">
              <a:lnSpc>
                <a:spcPct val="100000"/>
              </a:lnSpc>
              <a:spcBef>
                <a:spcPts val="785"/>
              </a:spcBef>
            </a:pPr>
            <a:r>
              <a:rPr dirty="0" sz="1600" spc="-100">
                <a:latin typeface="Calibri"/>
                <a:cs typeface="Calibri"/>
              </a:rPr>
              <a:t>р</a:t>
            </a:r>
            <a:r>
              <a:rPr dirty="0" sz="1600" spc="-114">
                <a:latin typeface="Calibri"/>
                <a:cs typeface="Calibri"/>
              </a:rPr>
              <a:t>е</a:t>
            </a:r>
            <a:r>
              <a:rPr dirty="0" sz="1600" spc="-100">
                <a:latin typeface="Calibri"/>
                <a:cs typeface="Calibri"/>
              </a:rPr>
              <a:t>м</a:t>
            </a:r>
            <a:r>
              <a:rPr dirty="0" sz="1600" spc="-105">
                <a:latin typeface="Calibri"/>
                <a:cs typeface="Calibri"/>
              </a:rPr>
              <a:t>он</a:t>
            </a:r>
            <a:r>
              <a:rPr dirty="0" sz="1600" spc="-5">
                <a:latin typeface="Calibri"/>
                <a:cs typeface="Calibri"/>
              </a:rPr>
              <a:t>т</a:t>
            </a:r>
            <a:r>
              <a:rPr dirty="0" sz="1600" spc="-200">
                <a:latin typeface="Calibri"/>
                <a:cs typeface="Calibri"/>
              </a:rPr>
              <a:t> </a:t>
            </a:r>
            <a:r>
              <a:rPr dirty="0" sz="1600" spc="-125">
                <a:latin typeface="Calibri"/>
                <a:cs typeface="Calibri"/>
              </a:rPr>
              <a:t>к</a:t>
            </a:r>
            <a:r>
              <a:rPr dirty="0" sz="1600" spc="-114">
                <a:latin typeface="Calibri"/>
                <a:cs typeface="Calibri"/>
              </a:rPr>
              <a:t>о</a:t>
            </a:r>
            <a:r>
              <a:rPr dirty="0" sz="1600" spc="-110">
                <a:latin typeface="Calibri"/>
                <a:cs typeface="Calibri"/>
              </a:rPr>
              <a:t>т</a:t>
            </a:r>
            <a:r>
              <a:rPr dirty="0" sz="1600" spc="-130">
                <a:latin typeface="Calibri"/>
                <a:cs typeface="Calibri"/>
              </a:rPr>
              <a:t>е</a:t>
            </a:r>
            <a:r>
              <a:rPr dirty="0" sz="1600" spc="-100">
                <a:latin typeface="Calibri"/>
                <a:cs typeface="Calibri"/>
              </a:rPr>
              <a:t>л</a:t>
            </a:r>
            <a:r>
              <a:rPr dirty="0" sz="1600" spc="-110">
                <a:latin typeface="Calibri"/>
                <a:cs typeface="Calibri"/>
              </a:rPr>
              <a:t>ь</a:t>
            </a:r>
            <a:r>
              <a:rPr dirty="0" sz="1600" spc="-105">
                <a:latin typeface="Calibri"/>
                <a:cs typeface="Calibri"/>
              </a:rPr>
              <a:t>но</a:t>
            </a:r>
            <a:r>
              <a:rPr dirty="0" sz="1600" spc="-5">
                <a:latin typeface="Calibri"/>
                <a:cs typeface="Calibri"/>
              </a:rPr>
              <a:t>й</a:t>
            </a:r>
            <a:r>
              <a:rPr dirty="0" sz="1600" spc="-220">
                <a:latin typeface="Calibri"/>
                <a:cs typeface="Calibri"/>
              </a:rPr>
              <a:t> </a:t>
            </a:r>
            <a:r>
              <a:rPr dirty="0" sz="1600" spc="-100">
                <a:latin typeface="Calibri"/>
                <a:cs typeface="Calibri"/>
              </a:rPr>
              <a:t>ш</a:t>
            </a:r>
            <a:r>
              <a:rPr dirty="0" sz="1600" spc="-125">
                <a:latin typeface="Calibri"/>
                <a:cs typeface="Calibri"/>
              </a:rPr>
              <a:t>к</a:t>
            </a:r>
            <a:r>
              <a:rPr dirty="0" sz="1600" spc="-130">
                <a:latin typeface="Calibri"/>
                <a:cs typeface="Calibri"/>
              </a:rPr>
              <a:t>о</a:t>
            </a:r>
            <a:r>
              <a:rPr dirty="0" sz="1600" spc="-100">
                <a:latin typeface="Calibri"/>
                <a:cs typeface="Calibri"/>
              </a:rPr>
              <a:t>л</a:t>
            </a:r>
            <a:r>
              <a:rPr dirty="0" sz="1600" spc="-5">
                <a:latin typeface="Calibri"/>
                <a:cs typeface="Calibri"/>
              </a:rPr>
              <a:t>ы</a:t>
            </a:r>
            <a:r>
              <a:rPr dirty="0" sz="1600" spc="-215">
                <a:latin typeface="Calibri"/>
                <a:cs typeface="Calibri"/>
              </a:rPr>
              <a:t> </a:t>
            </a:r>
            <a:r>
              <a:rPr dirty="0" sz="1600" spc="-105">
                <a:latin typeface="Calibri"/>
                <a:cs typeface="Calibri"/>
              </a:rPr>
              <a:t>с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-204">
                <a:latin typeface="Calibri"/>
                <a:cs typeface="Calibri"/>
              </a:rPr>
              <a:t> </a:t>
            </a:r>
            <a:r>
              <a:rPr dirty="0" sz="1600" spc="-105">
                <a:latin typeface="Calibri"/>
                <a:cs typeface="Calibri"/>
              </a:rPr>
              <a:t>Ле</a:t>
            </a:r>
            <a:r>
              <a:rPr dirty="0" sz="1600" spc="-100">
                <a:latin typeface="Calibri"/>
                <a:cs typeface="Calibri"/>
              </a:rPr>
              <a:t>в</a:t>
            </a:r>
            <a:r>
              <a:rPr dirty="0" sz="1600" spc="-105">
                <a:latin typeface="Calibri"/>
                <a:cs typeface="Calibri"/>
              </a:rPr>
              <a:t>о</a:t>
            </a:r>
            <a:r>
              <a:rPr dirty="0" sz="1600" spc="-110">
                <a:latin typeface="Calibri"/>
                <a:cs typeface="Calibri"/>
              </a:rPr>
              <a:t>ч</a:t>
            </a:r>
            <a:r>
              <a:rPr dirty="0" sz="1600" spc="-5"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14415" y="3293364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0"/>
                </a:moveTo>
                <a:lnTo>
                  <a:pt x="0" y="0"/>
                </a:lnTo>
                <a:lnTo>
                  <a:pt x="0" y="111251"/>
                </a:lnTo>
                <a:lnTo>
                  <a:pt x="111251" y="111251"/>
                </a:lnTo>
                <a:lnTo>
                  <a:pt x="111251" y="0"/>
                </a:lnTo>
                <a:close/>
              </a:path>
            </a:pathLst>
          </a:custGeom>
          <a:solidFill>
            <a:srgbClr val="D26D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764784" y="3192906"/>
            <a:ext cx="2425700" cy="131445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65"/>
              </a:spcBef>
            </a:pPr>
            <a:r>
              <a:rPr dirty="0" sz="1600" spc="-100">
                <a:latin typeface="Calibri"/>
                <a:cs typeface="Calibri"/>
              </a:rPr>
              <a:t>р</a:t>
            </a:r>
            <a:r>
              <a:rPr dirty="0" sz="1600" spc="-114">
                <a:latin typeface="Calibri"/>
                <a:cs typeface="Calibri"/>
              </a:rPr>
              <a:t>е</a:t>
            </a:r>
            <a:r>
              <a:rPr dirty="0" sz="1600" spc="-100">
                <a:latin typeface="Calibri"/>
                <a:cs typeface="Calibri"/>
              </a:rPr>
              <a:t>м</a:t>
            </a:r>
            <a:r>
              <a:rPr dirty="0" sz="1600" spc="-105">
                <a:latin typeface="Calibri"/>
                <a:cs typeface="Calibri"/>
              </a:rPr>
              <a:t>он</a:t>
            </a:r>
            <a:r>
              <a:rPr dirty="0" sz="1600" spc="-5">
                <a:latin typeface="Calibri"/>
                <a:cs typeface="Calibri"/>
              </a:rPr>
              <a:t>т</a:t>
            </a:r>
            <a:r>
              <a:rPr dirty="0" sz="1600" spc="-200">
                <a:latin typeface="Calibri"/>
                <a:cs typeface="Calibri"/>
              </a:rPr>
              <a:t> </a:t>
            </a:r>
            <a:r>
              <a:rPr dirty="0" sz="1600" spc="-105">
                <a:latin typeface="Calibri"/>
                <a:cs typeface="Calibri"/>
              </a:rPr>
              <a:t>с</a:t>
            </a:r>
            <a:r>
              <a:rPr dirty="0" sz="1600" spc="-100">
                <a:latin typeface="Calibri"/>
                <a:cs typeface="Calibri"/>
              </a:rPr>
              <a:t>и</a:t>
            </a:r>
            <a:r>
              <a:rPr dirty="0" sz="1600" spc="-105">
                <a:latin typeface="Calibri"/>
                <a:cs typeface="Calibri"/>
              </a:rPr>
              <a:t>с</a:t>
            </a:r>
            <a:r>
              <a:rPr dirty="0" sz="1600" spc="-110">
                <a:latin typeface="Calibri"/>
                <a:cs typeface="Calibri"/>
              </a:rPr>
              <a:t>т</a:t>
            </a:r>
            <a:r>
              <a:rPr dirty="0" sz="1600" spc="-114">
                <a:latin typeface="Calibri"/>
                <a:cs typeface="Calibri"/>
              </a:rPr>
              <a:t>е</a:t>
            </a:r>
            <a:r>
              <a:rPr dirty="0" sz="1600" spc="-100">
                <a:latin typeface="Calibri"/>
                <a:cs typeface="Calibri"/>
              </a:rPr>
              <a:t>м</a:t>
            </a:r>
            <a:r>
              <a:rPr dirty="0" sz="1600" spc="-5">
                <a:latin typeface="Calibri"/>
                <a:cs typeface="Calibri"/>
              </a:rPr>
              <a:t>ы</a:t>
            </a:r>
            <a:r>
              <a:rPr dirty="0" sz="1600" spc="-215">
                <a:latin typeface="Calibri"/>
                <a:cs typeface="Calibri"/>
              </a:rPr>
              <a:t> </a:t>
            </a:r>
            <a:r>
              <a:rPr dirty="0" sz="1600" spc="-114">
                <a:latin typeface="Calibri"/>
                <a:cs typeface="Calibri"/>
              </a:rPr>
              <a:t>о</a:t>
            </a:r>
            <a:r>
              <a:rPr dirty="0" sz="1600" spc="-110">
                <a:latin typeface="Calibri"/>
                <a:cs typeface="Calibri"/>
              </a:rPr>
              <a:t>т</a:t>
            </a:r>
            <a:r>
              <a:rPr dirty="0" sz="1600" spc="-105">
                <a:latin typeface="Calibri"/>
                <a:cs typeface="Calibri"/>
              </a:rPr>
              <a:t>оп</a:t>
            </a:r>
            <a:r>
              <a:rPr dirty="0" sz="1600" spc="-100">
                <a:latin typeface="Calibri"/>
                <a:cs typeface="Calibri"/>
              </a:rPr>
              <a:t>л</a:t>
            </a:r>
            <a:r>
              <a:rPr dirty="0" sz="1600" spc="-105">
                <a:latin typeface="Calibri"/>
                <a:cs typeface="Calibri"/>
              </a:rPr>
              <a:t>ен</a:t>
            </a:r>
            <a:r>
              <a:rPr dirty="0" sz="1600" spc="-100">
                <a:latin typeface="Calibri"/>
                <a:cs typeface="Calibri"/>
              </a:rPr>
              <a:t>и</a:t>
            </a:r>
            <a:r>
              <a:rPr dirty="0" sz="1600" spc="-5">
                <a:latin typeface="Calibri"/>
                <a:cs typeface="Calibri"/>
              </a:rPr>
              <a:t>я</a:t>
            </a:r>
            <a:r>
              <a:rPr dirty="0" sz="1600" spc="-2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и  </a:t>
            </a:r>
            <a:r>
              <a:rPr dirty="0" sz="1600" spc="-120">
                <a:latin typeface="Calibri"/>
                <a:cs typeface="Calibri"/>
              </a:rPr>
              <a:t>у</a:t>
            </a:r>
            <a:r>
              <a:rPr dirty="0" sz="1600" spc="-105">
                <a:latin typeface="Calibri"/>
                <a:cs typeface="Calibri"/>
              </a:rPr>
              <a:t>с</a:t>
            </a:r>
            <a:r>
              <a:rPr dirty="0" sz="1600" spc="-95">
                <a:latin typeface="Calibri"/>
                <a:cs typeface="Calibri"/>
              </a:rPr>
              <a:t>т</a:t>
            </a:r>
            <a:r>
              <a:rPr dirty="0" sz="1600" spc="-100">
                <a:latin typeface="Calibri"/>
                <a:cs typeface="Calibri"/>
              </a:rPr>
              <a:t>а</a:t>
            </a:r>
            <a:r>
              <a:rPr dirty="0" sz="1600" spc="-105">
                <a:latin typeface="Calibri"/>
                <a:cs typeface="Calibri"/>
              </a:rPr>
              <a:t>но</a:t>
            </a:r>
            <a:r>
              <a:rPr dirty="0" sz="1600" spc="-100">
                <a:latin typeface="Calibri"/>
                <a:cs typeface="Calibri"/>
              </a:rPr>
              <a:t>в</a:t>
            </a:r>
            <a:r>
              <a:rPr dirty="0" sz="1600" spc="-125">
                <a:latin typeface="Calibri"/>
                <a:cs typeface="Calibri"/>
              </a:rPr>
              <a:t>к</a:t>
            </a:r>
            <a:r>
              <a:rPr dirty="0" sz="1600" spc="-5">
                <a:latin typeface="Calibri"/>
                <a:cs typeface="Calibri"/>
              </a:rPr>
              <a:t>а</a:t>
            </a:r>
            <a:r>
              <a:rPr dirty="0" sz="1600" spc="-215">
                <a:latin typeface="Calibri"/>
                <a:cs typeface="Calibri"/>
              </a:rPr>
              <a:t> </a:t>
            </a:r>
            <a:r>
              <a:rPr dirty="0" sz="1600" spc="-105">
                <a:latin typeface="Calibri"/>
                <a:cs typeface="Calibri"/>
              </a:rPr>
              <a:t>з</a:t>
            </a:r>
            <a:r>
              <a:rPr dirty="0" sz="1600" spc="-100">
                <a:latin typeface="Calibri"/>
                <a:cs typeface="Calibri"/>
              </a:rPr>
              <a:t>ащи</a:t>
            </a:r>
            <a:r>
              <a:rPr dirty="0" sz="1600" spc="-95">
                <a:latin typeface="Calibri"/>
                <a:cs typeface="Calibri"/>
              </a:rPr>
              <a:t>т</a:t>
            </a:r>
            <a:r>
              <a:rPr dirty="0" sz="1600" spc="-105">
                <a:latin typeface="Calibri"/>
                <a:cs typeface="Calibri"/>
              </a:rPr>
              <a:t>н</a:t>
            </a:r>
            <a:r>
              <a:rPr dirty="0" sz="1600" spc="-100">
                <a:latin typeface="Calibri"/>
                <a:cs typeface="Calibri"/>
              </a:rPr>
              <a:t>ы</a:t>
            </a:r>
            <a:r>
              <a:rPr dirty="0" sz="1600" spc="130">
                <a:latin typeface="Calibri"/>
                <a:cs typeface="Calibri"/>
              </a:rPr>
              <a:t>х</a:t>
            </a:r>
            <a:r>
              <a:rPr dirty="0" sz="1600" spc="-105">
                <a:latin typeface="Calibri"/>
                <a:cs typeface="Calibri"/>
              </a:rPr>
              <a:t>э</a:t>
            </a:r>
            <a:r>
              <a:rPr dirty="0" sz="1600" spc="-100">
                <a:latin typeface="Calibri"/>
                <a:cs typeface="Calibri"/>
              </a:rPr>
              <a:t>кра</a:t>
            </a:r>
            <a:r>
              <a:rPr dirty="0" sz="1600" spc="-105">
                <a:latin typeface="Calibri"/>
                <a:cs typeface="Calibri"/>
              </a:rPr>
              <a:t>но</a:t>
            </a:r>
            <a:r>
              <a:rPr dirty="0" sz="1600" spc="130">
                <a:latin typeface="Calibri"/>
                <a:cs typeface="Calibri"/>
              </a:rPr>
              <a:t>в</a:t>
            </a:r>
            <a:r>
              <a:rPr dirty="0" sz="1600" spc="-105">
                <a:latin typeface="Calibri"/>
                <a:cs typeface="Calibri"/>
              </a:rPr>
              <a:t>н</a:t>
            </a:r>
            <a:r>
              <a:rPr dirty="0" sz="1600" spc="-5">
                <a:latin typeface="Calibri"/>
                <a:cs typeface="Calibri"/>
              </a:rPr>
              <a:t>а  </a:t>
            </a:r>
            <a:r>
              <a:rPr dirty="0" sz="1600" spc="-100">
                <a:latin typeface="Calibri"/>
                <a:cs typeface="Calibri"/>
              </a:rPr>
              <a:t>ба</a:t>
            </a:r>
            <a:r>
              <a:rPr dirty="0" sz="1600" spc="-95">
                <a:latin typeface="Calibri"/>
                <a:cs typeface="Calibri"/>
              </a:rPr>
              <a:t>т</a:t>
            </a:r>
            <a:r>
              <a:rPr dirty="0" sz="1600" spc="-100">
                <a:latin typeface="Calibri"/>
                <a:cs typeface="Calibri"/>
              </a:rPr>
              <a:t>ар</a:t>
            </a:r>
            <a:r>
              <a:rPr dirty="0" sz="1600" spc="-105">
                <a:latin typeface="Calibri"/>
                <a:cs typeface="Calibri"/>
              </a:rPr>
              <a:t>е</a:t>
            </a:r>
            <a:r>
              <a:rPr dirty="0" sz="1600" spc="125">
                <a:latin typeface="Calibri"/>
                <a:cs typeface="Calibri"/>
              </a:rPr>
              <a:t>и</a:t>
            </a:r>
            <a:r>
              <a:rPr dirty="0" sz="1600" spc="-100">
                <a:latin typeface="Calibri"/>
                <a:cs typeface="Calibri"/>
              </a:rPr>
              <a:t>ш</a:t>
            </a:r>
            <a:r>
              <a:rPr dirty="0" sz="1600" spc="-125">
                <a:latin typeface="Calibri"/>
                <a:cs typeface="Calibri"/>
              </a:rPr>
              <a:t>к</a:t>
            </a:r>
            <a:r>
              <a:rPr dirty="0" sz="1600" spc="-130">
                <a:latin typeface="Calibri"/>
                <a:cs typeface="Calibri"/>
              </a:rPr>
              <a:t>о</a:t>
            </a:r>
            <a:r>
              <a:rPr dirty="0" sz="1600" spc="-100">
                <a:latin typeface="Calibri"/>
                <a:cs typeface="Calibri"/>
              </a:rPr>
              <a:t>л</a:t>
            </a:r>
            <a:r>
              <a:rPr dirty="0" sz="1600" spc="-5">
                <a:latin typeface="Calibri"/>
                <a:cs typeface="Calibri"/>
              </a:rPr>
              <a:t>ы</a:t>
            </a:r>
            <a:r>
              <a:rPr dirty="0" sz="1600" spc="-215">
                <a:latin typeface="Calibri"/>
                <a:cs typeface="Calibri"/>
              </a:rPr>
              <a:t> </a:t>
            </a:r>
            <a:r>
              <a:rPr dirty="0" sz="1600" spc="-100">
                <a:latin typeface="Calibri"/>
                <a:cs typeface="Calibri"/>
              </a:rPr>
              <a:t>Юбил</a:t>
            </a:r>
            <a:r>
              <a:rPr dirty="0" sz="1600" spc="-105">
                <a:latin typeface="Calibri"/>
                <a:cs typeface="Calibri"/>
              </a:rPr>
              <a:t>е</a:t>
            </a:r>
            <a:r>
              <a:rPr dirty="0" sz="1600" spc="-100">
                <a:latin typeface="Calibri"/>
                <a:cs typeface="Calibri"/>
              </a:rPr>
              <a:t>й</a:t>
            </a:r>
            <a:r>
              <a:rPr dirty="0" sz="1600" spc="-105">
                <a:latin typeface="Calibri"/>
                <a:cs typeface="Calibri"/>
              </a:rPr>
              <a:t>н</a:t>
            </a:r>
            <a:r>
              <a:rPr dirty="0" sz="1600" spc="-100">
                <a:latin typeface="Calibri"/>
                <a:cs typeface="Calibri"/>
              </a:rPr>
              <a:t>ы</a:t>
            </a:r>
            <a:r>
              <a:rPr dirty="0" sz="1600" spc="-5">
                <a:latin typeface="Calibri"/>
                <a:cs typeface="Calibri"/>
              </a:rPr>
              <a:t>й</a:t>
            </a:r>
            <a:endParaRPr sz="1600">
              <a:latin typeface="Calibri"/>
              <a:cs typeface="Calibri"/>
            </a:endParaRPr>
          </a:p>
          <a:p>
            <a:pPr marL="12700" marR="49530">
              <a:lnSpc>
                <a:spcPct val="102000"/>
              </a:lnSpc>
              <a:spcBef>
                <a:spcPts val="414"/>
              </a:spcBef>
            </a:pPr>
            <a:r>
              <a:rPr dirty="0" sz="1600" spc="-100">
                <a:latin typeface="Calibri"/>
                <a:cs typeface="Calibri"/>
              </a:rPr>
              <a:t>р</a:t>
            </a:r>
            <a:r>
              <a:rPr dirty="0" sz="1600" spc="-114">
                <a:latin typeface="Calibri"/>
                <a:cs typeface="Calibri"/>
              </a:rPr>
              <a:t>е</a:t>
            </a:r>
            <a:r>
              <a:rPr dirty="0" sz="1600" spc="-100">
                <a:latin typeface="Calibri"/>
                <a:cs typeface="Calibri"/>
              </a:rPr>
              <a:t>м</a:t>
            </a:r>
            <a:r>
              <a:rPr dirty="0" sz="1600" spc="-105">
                <a:latin typeface="Calibri"/>
                <a:cs typeface="Calibri"/>
              </a:rPr>
              <a:t>он</a:t>
            </a:r>
            <a:r>
              <a:rPr dirty="0" sz="1600" spc="-5">
                <a:latin typeface="Calibri"/>
                <a:cs typeface="Calibri"/>
              </a:rPr>
              <a:t>т</a:t>
            </a:r>
            <a:r>
              <a:rPr dirty="0" sz="1600" spc="-200">
                <a:latin typeface="Calibri"/>
                <a:cs typeface="Calibri"/>
              </a:rPr>
              <a:t> </a:t>
            </a:r>
            <a:r>
              <a:rPr dirty="0" sz="1600" spc="-125">
                <a:latin typeface="Calibri"/>
                <a:cs typeface="Calibri"/>
              </a:rPr>
              <a:t>к</a:t>
            </a:r>
            <a:r>
              <a:rPr dirty="0" sz="1600" spc="-114">
                <a:latin typeface="Calibri"/>
                <a:cs typeface="Calibri"/>
              </a:rPr>
              <a:t>о</a:t>
            </a:r>
            <a:r>
              <a:rPr dirty="0" sz="1600" spc="-110">
                <a:latin typeface="Calibri"/>
                <a:cs typeface="Calibri"/>
              </a:rPr>
              <a:t>т</a:t>
            </a:r>
            <a:r>
              <a:rPr dirty="0" sz="1600" spc="-130">
                <a:latin typeface="Calibri"/>
                <a:cs typeface="Calibri"/>
              </a:rPr>
              <a:t>е</a:t>
            </a:r>
            <a:r>
              <a:rPr dirty="0" sz="1600" spc="-100">
                <a:latin typeface="Calibri"/>
                <a:cs typeface="Calibri"/>
              </a:rPr>
              <a:t>л</a:t>
            </a:r>
            <a:r>
              <a:rPr dirty="0" sz="1600" spc="-110">
                <a:latin typeface="Calibri"/>
                <a:cs typeface="Calibri"/>
              </a:rPr>
              <a:t>ь</a:t>
            </a:r>
            <a:r>
              <a:rPr dirty="0" sz="1600" spc="-105">
                <a:latin typeface="Calibri"/>
                <a:cs typeface="Calibri"/>
              </a:rPr>
              <a:t>но</a:t>
            </a:r>
            <a:r>
              <a:rPr dirty="0" sz="1600" spc="-5">
                <a:latin typeface="Calibri"/>
                <a:cs typeface="Calibri"/>
              </a:rPr>
              <a:t>й</a:t>
            </a:r>
            <a:r>
              <a:rPr dirty="0" sz="1600" spc="-2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и</a:t>
            </a:r>
            <a:r>
              <a:rPr dirty="0" sz="1600" spc="-204">
                <a:latin typeface="Calibri"/>
                <a:cs typeface="Calibri"/>
              </a:rPr>
              <a:t> </a:t>
            </a:r>
            <a:r>
              <a:rPr dirty="0" sz="1600" spc="-120">
                <a:latin typeface="Calibri"/>
                <a:cs typeface="Calibri"/>
              </a:rPr>
              <a:t>у</a:t>
            </a:r>
            <a:r>
              <a:rPr dirty="0" sz="1600" spc="-105">
                <a:latin typeface="Calibri"/>
                <a:cs typeface="Calibri"/>
              </a:rPr>
              <a:t>с</a:t>
            </a:r>
            <a:r>
              <a:rPr dirty="0" sz="1600" spc="-95">
                <a:latin typeface="Calibri"/>
                <a:cs typeface="Calibri"/>
              </a:rPr>
              <a:t>т</a:t>
            </a:r>
            <a:r>
              <a:rPr dirty="0" sz="1600" spc="-100">
                <a:latin typeface="Calibri"/>
                <a:cs typeface="Calibri"/>
              </a:rPr>
              <a:t>а</a:t>
            </a:r>
            <a:r>
              <a:rPr dirty="0" sz="1600" spc="-105">
                <a:latin typeface="Calibri"/>
                <a:cs typeface="Calibri"/>
              </a:rPr>
              <a:t>но</a:t>
            </a:r>
            <a:r>
              <a:rPr dirty="0" sz="1600" spc="-100">
                <a:latin typeface="Calibri"/>
                <a:cs typeface="Calibri"/>
              </a:rPr>
              <a:t>в</a:t>
            </a:r>
            <a:r>
              <a:rPr dirty="0" sz="1600" spc="-125">
                <a:latin typeface="Calibri"/>
                <a:cs typeface="Calibri"/>
              </a:rPr>
              <a:t>к</a:t>
            </a:r>
            <a:r>
              <a:rPr dirty="0" sz="1600" spc="-5">
                <a:latin typeface="Calibri"/>
                <a:cs typeface="Calibri"/>
              </a:rPr>
              <a:t>а  </a:t>
            </a:r>
            <a:r>
              <a:rPr dirty="0" sz="1600" spc="-105">
                <a:latin typeface="Calibri"/>
                <a:cs typeface="Calibri"/>
              </a:rPr>
              <a:t>з</a:t>
            </a:r>
            <a:r>
              <a:rPr dirty="0" sz="1600" spc="-100">
                <a:latin typeface="Calibri"/>
                <a:cs typeface="Calibri"/>
              </a:rPr>
              <a:t>ащи</a:t>
            </a:r>
            <a:r>
              <a:rPr dirty="0" sz="1600" spc="-95">
                <a:latin typeface="Calibri"/>
                <a:cs typeface="Calibri"/>
              </a:rPr>
              <a:t>т</a:t>
            </a:r>
            <a:r>
              <a:rPr dirty="0" sz="1600" spc="-105">
                <a:latin typeface="Calibri"/>
                <a:cs typeface="Calibri"/>
              </a:rPr>
              <a:t>н</a:t>
            </a:r>
            <a:r>
              <a:rPr dirty="0" sz="1600" spc="-100">
                <a:latin typeface="Calibri"/>
                <a:cs typeface="Calibri"/>
              </a:rPr>
              <a:t>ы</a:t>
            </a:r>
            <a:r>
              <a:rPr dirty="0" sz="1600" spc="130">
                <a:latin typeface="Calibri"/>
                <a:cs typeface="Calibri"/>
              </a:rPr>
              <a:t>х</a:t>
            </a:r>
            <a:r>
              <a:rPr dirty="0" sz="1600" spc="-105">
                <a:latin typeface="Calibri"/>
                <a:cs typeface="Calibri"/>
              </a:rPr>
              <a:t>э</a:t>
            </a:r>
            <a:r>
              <a:rPr dirty="0" sz="1600" spc="-100">
                <a:latin typeface="Calibri"/>
                <a:cs typeface="Calibri"/>
              </a:rPr>
              <a:t>кра</a:t>
            </a:r>
            <a:r>
              <a:rPr dirty="0" sz="1600" spc="-105">
                <a:latin typeface="Calibri"/>
                <a:cs typeface="Calibri"/>
              </a:rPr>
              <a:t>но</a:t>
            </a:r>
            <a:r>
              <a:rPr dirty="0" sz="1600" spc="140">
                <a:latin typeface="Calibri"/>
                <a:cs typeface="Calibri"/>
              </a:rPr>
              <a:t>в</a:t>
            </a:r>
            <a:r>
              <a:rPr dirty="0" sz="1600" spc="-100">
                <a:latin typeface="Calibri"/>
                <a:cs typeface="Calibri"/>
              </a:rPr>
              <a:t>ш</a:t>
            </a:r>
            <a:r>
              <a:rPr dirty="0" sz="1600" spc="-125">
                <a:latin typeface="Calibri"/>
                <a:cs typeface="Calibri"/>
              </a:rPr>
              <a:t>к</a:t>
            </a:r>
            <a:r>
              <a:rPr dirty="0" sz="1600" spc="-130">
                <a:latin typeface="Calibri"/>
                <a:cs typeface="Calibri"/>
              </a:rPr>
              <a:t>о</a:t>
            </a:r>
            <a:r>
              <a:rPr dirty="0" sz="1600" spc="-100">
                <a:latin typeface="Calibri"/>
                <a:cs typeface="Calibri"/>
              </a:rPr>
              <a:t>л</a:t>
            </a:r>
            <a:r>
              <a:rPr dirty="0" sz="1600" spc="-5">
                <a:latin typeface="Calibri"/>
                <a:cs typeface="Calibri"/>
              </a:rPr>
              <a:t>ы</a:t>
            </a:r>
            <a:r>
              <a:rPr dirty="0" sz="1600" spc="-225">
                <a:latin typeface="Calibri"/>
                <a:cs typeface="Calibri"/>
              </a:rPr>
              <a:t> </a:t>
            </a:r>
            <a:r>
              <a:rPr dirty="0" sz="1600" spc="-100">
                <a:latin typeface="Calibri"/>
                <a:cs typeface="Calibri"/>
              </a:rPr>
              <a:t>П</a:t>
            </a:r>
            <a:r>
              <a:rPr dirty="0" sz="1600" spc="-105">
                <a:latin typeface="Calibri"/>
                <a:cs typeface="Calibri"/>
              </a:rPr>
              <a:t>ес</a:t>
            </a:r>
            <a:r>
              <a:rPr dirty="0" sz="1600" spc="-5">
                <a:latin typeface="Calibri"/>
                <a:cs typeface="Calibri"/>
              </a:rPr>
              <a:t>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14415" y="4090415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0"/>
                </a:moveTo>
                <a:lnTo>
                  <a:pt x="0" y="0"/>
                </a:lnTo>
                <a:lnTo>
                  <a:pt x="0" y="111251"/>
                </a:lnTo>
                <a:lnTo>
                  <a:pt x="111251" y="111251"/>
                </a:lnTo>
                <a:lnTo>
                  <a:pt x="111251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14415" y="4887467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0"/>
                </a:moveTo>
                <a:lnTo>
                  <a:pt x="0" y="0"/>
                </a:lnTo>
                <a:lnTo>
                  <a:pt x="0" y="111251"/>
                </a:lnTo>
                <a:lnTo>
                  <a:pt x="111251" y="111251"/>
                </a:lnTo>
                <a:lnTo>
                  <a:pt x="111251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764784" y="4786629"/>
            <a:ext cx="2668905" cy="13144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60"/>
              </a:spcBef>
            </a:pPr>
            <a:r>
              <a:rPr dirty="0" sz="1600" spc="-100">
                <a:latin typeface="Calibri"/>
                <a:cs typeface="Calibri"/>
              </a:rPr>
              <a:t>р</a:t>
            </a:r>
            <a:r>
              <a:rPr dirty="0" sz="1600" spc="-114">
                <a:latin typeface="Calibri"/>
                <a:cs typeface="Calibri"/>
              </a:rPr>
              <a:t>е</a:t>
            </a:r>
            <a:r>
              <a:rPr dirty="0" sz="1600" spc="-100">
                <a:latin typeface="Calibri"/>
                <a:cs typeface="Calibri"/>
              </a:rPr>
              <a:t>м</a:t>
            </a:r>
            <a:r>
              <a:rPr dirty="0" sz="1600" spc="-105">
                <a:latin typeface="Calibri"/>
                <a:cs typeface="Calibri"/>
              </a:rPr>
              <a:t>он</a:t>
            </a:r>
            <a:r>
              <a:rPr dirty="0" sz="1600" spc="-5">
                <a:latin typeface="Calibri"/>
                <a:cs typeface="Calibri"/>
              </a:rPr>
              <a:t>т</a:t>
            </a:r>
            <a:r>
              <a:rPr dirty="0" sz="1600" spc="-200">
                <a:latin typeface="Calibri"/>
                <a:cs typeface="Calibri"/>
              </a:rPr>
              <a:t> </a:t>
            </a:r>
            <a:r>
              <a:rPr dirty="0" sz="1600" spc="-100">
                <a:latin typeface="Calibri"/>
                <a:cs typeface="Calibri"/>
              </a:rPr>
              <a:t>ра</a:t>
            </a:r>
            <a:r>
              <a:rPr dirty="0" sz="1600" spc="-120">
                <a:latin typeface="Calibri"/>
                <a:cs typeface="Calibri"/>
              </a:rPr>
              <a:t>зд</a:t>
            </a:r>
            <a:r>
              <a:rPr dirty="0" sz="1600" spc="-105">
                <a:latin typeface="Calibri"/>
                <a:cs typeface="Calibri"/>
              </a:rPr>
              <a:t>е</a:t>
            </a:r>
            <a:r>
              <a:rPr dirty="0" sz="1600" spc="-100">
                <a:latin typeface="Calibri"/>
                <a:cs typeface="Calibri"/>
              </a:rPr>
              <a:t>вал</a:t>
            </a:r>
            <a:r>
              <a:rPr dirty="0" sz="1600" spc="-105">
                <a:latin typeface="Calibri"/>
                <a:cs typeface="Calibri"/>
              </a:rPr>
              <a:t>о</a:t>
            </a:r>
            <a:r>
              <a:rPr dirty="0" sz="1600" spc="-5">
                <a:latin typeface="Calibri"/>
                <a:cs typeface="Calibri"/>
              </a:rPr>
              <a:t>к</a:t>
            </a:r>
            <a:r>
              <a:rPr dirty="0" sz="1600" spc="-229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и</a:t>
            </a:r>
            <a:r>
              <a:rPr dirty="0" sz="1600" spc="-204">
                <a:latin typeface="Calibri"/>
                <a:cs typeface="Calibri"/>
              </a:rPr>
              <a:t> </a:t>
            </a:r>
            <a:r>
              <a:rPr dirty="0" sz="1600" spc="-120">
                <a:latin typeface="Calibri"/>
                <a:cs typeface="Calibri"/>
              </a:rPr>
              <a:t>у</a:t>
            </a:r>
            <a:r>
              <a:rPr dirty="0" sz="1600" spc="-105">
                <a:latin typeface="Calibri"/>
                <a:cs typeface="Calibri"/>
              </a:rPr>
              <a:t>с</a:t>
            </a:r>
            <a:r>
              <a:rPr dirty="0" sz="1600" spc="-95">
                <a:latin typeface="Calibri"/>
                <a:cs typeface="Calibri"/>
              </a:rPr>
              <a:t>т</a:t>
            </a:r>
            <a:r>
              <a:rPr dirty="0" sz="1600" spc="-100">
                <a:latin typeface="Calibri"/>
                <a:cs typeface="Calibri"/>
              </a:rPr>
              <a:t>а</a:t>
            </a:r>
            <a:r>
              <a:rPr dirty="0" sz="1600" spc="-105">
                <a:latin typeface="Calibri"/>
                <a:cs typeface="Calibri"/>
              </a:rPr>
              <a:t>но</a:t>
            </a:r>
            <a:r>
              <a:rPr dirty="0" sz="1600" spc="-100">
                <a:latin typeface="Calibri"/>
                <a:cs typeface="Calibri"/>
              </a:rPr>
              <a:t>в</a:t>
            </a:r>
            <a:r>
              <a:rPr dirty="0" sz="1600" spc="-125">
                <a:latin typeface="Calibri"/>
                <a:cs typeface="Calibri"/>
              </a:rPr>
              <a:t>к</a:t>
            </a:r>
            <a:r>
              <a:rPr dirty="0" sz="1600" spc="-5">
                <a:latin typeface="Calibri"/>
                <a:cs typeface="Calibri"/>
              </a:rPr>
              <a:t>а  </a:t>
            </a:r>
            <a:r>
              <a:rPr dirty="0" sz="1600" spc="-105">
                <a:latin typeface="Calibri"/>
                <a:cs typeface="Calibri"/>
              </a:rPr>
              <a:t>ог</a:t>
            </a:r>
            <a:r>
              <a:rPr dirty="0" sz="1600" spc="-100">
                <a:latin typeface="Calibri"/>
                <a:cs typeface="Calibri"/>
              </a:rPr>
              <a:t>раж</a:t>
            </a:r>
            <a:r>
              <a:rPr dirty="0" sz="1600" spc="-120">
                <a:latin typeface="Calibri"/>
                <a:cs typeface="Calibri"/>
              </a:rPr>
              <a:t>д</a:t>
            </a:r>
            <a:r>
              <a:rPr dirty="0" sz="1600" spc="-105">
                <a:latin typeface="Calibri"/>
                <a:cs typeface="Calibri"/>
              </a:rPr>
              <a:t>ен</a:t>
            </a:r>
            <a:r>
              <a:rPr dirty="0" sz="1600" spc="-100">
                <a:latin typeface="Calibri"/>
                <a:cs typeface="Calibri"/>
              </a:rPr>
              <a:t>и</a:t>
            </a:r>
            <a:r>
              <a:rPr dirty="0" sz="1600" spc="-5">
                <a:latin typeface="Calibri"/>
                <a:cs typeface="Calibri"/>
              </a:rPr>
              <a:t>я</a:t>
            </a:r>
            <a:r>
              <a:rPr dirty="0" sz="1600" spc="-229">
                <a:latin typeface="Calibri"/>
                <a:cs typeface="Calibri"/>
              </a:rPr>
              <a:t> </a:t>
            </a:r>
            <a:r>
              <a:rPr dirty="0" sz="1600" spc="-105">
                <a:latin typeface="Calibri"/>
                <a:cs typeface="Calibri"/>
              </a:rPr>
              <a:t>н</a:t>
            </a:r>
            <a:r>
              <a:rPr dirty="0" sz="1600" spc="-5">
                <a:latin typeface="Calibri"/>
                <a:cs typeface="Calibri"/>
              </a:rPr>
              <a:t>а</a:t>
            </a:r>
            <a:r>
              <a:rPr dirty="0" sz="1600" spc="-195">
                <a:latin typeface="Calibri"/>
                <a:cs typeface="Calibri"/>
              </a:rPr>
              <a:t> </a:t>
            </a:r>
            <a:r>
              <a:rPr dirty="0" sz="1600" spc="-110">
                <a:latin typeface="Calibri"/>
                <a:cs typeface="Calibri"/>
              </a:rPr>
              <a:t>т</a:t>
            </a:r>
            <a:r>
              <a:rPr dirty="0" sz="1600" spc="-105">
                <a:latin typeface="Calibri"/>
                <a:cs typeface="Calibri"/>
              </a:rPr>
              <a:t>е</a:t>
            </a:r>
            <a:r>
              <a:rPr dirty="0" sz="1600" spc="-100">
                <a:latin typeface="Calibri"/>
                <a:cs typeface="Calibri"/>
              </a:rPr>
              <a:t>рри</a:t>
            </a:r>
            <a:r>
              <a:rPr dirty="0" sz="1600" spc="-110">
                <a:latin typeface="Calibri"/>
                <a:cs typeface="Calibri"/>
              </a:rPr>
              <a:t>т</a:t>
            </a:r>
            <a:r>
              <a:rPr dirty="0" sz="1600" spc="-105">
                <a:latin typeface="Calibri"/>
                <a:cs typeface="Calibri"/>
              </a:rPr>
              <a:t>о</a:t>
            </a:r>
            <a:r>
              <a:rPr dirty="0" sz="1600" spc="-114">
                <a:latin typeface="Calibri"/>
                <a:cs typeface="Calibri"/>
              </a:rPr>
              <a:t>р</a:t>
            </a:r>
            <a:r>
              <a:rPr dirty="0" sz="1600" spc="-100">
                <a:latin typeface="Calibri"/>
                <a:cs typeface="Calibri"/>
              </a:rPr>
              <a:t>и</a:t>
            </a:r>
            <a:r>
              <a:rPr dirty="0" sz="1600" spc="-5">
                <a:latin typeface="Calibri"/>
                <a:cs typeface="Calibri"/>
              </a:rPr>
              <a:t>и</a:t>
            </a:r>
            <a:r>
              <a:rPr dirty="0" sz="1600" spc="-229">
                <a:latin typeface="Calibri"/>
                <a:cs typeface="Calibri"/>
              </a:rPr>
              <a:t> </a:t>
            </a:r>
            <a:r>
              <a:rPr dirty="0" sz="1600" spc="-100">
                <a:latin typeface="Calibri"/>
                <a:cs typeface="Calibri"/>
              </a:rPr>
              <a:t>ДЮС</a:t>
            </a:r>
            <a:r>
              <a:rPr dirty="0" sz="1600" spc="-5">
                <a:latin typeface="Calibri"/>
                <a:cs typeface="Calibri"/>
              </a:rPr>
              <a:t>Ш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marR="114300">
              <a:lnSpc>
                <a:spcPct val="101899"/>
              </a:lnSpc>
            </a:pPr>
            <a:r>
              <a:rPr dirty="0" sz="1600" spc="-100">
                <a:latin typeface="Calibri"/>
                <a:cs typeface="Calibri"/>
              </a:rPr>
              <a:t>р</a:t>
            </a:r>
            <a:r>
              <a:rPr dirty="0" sz="1600" spc="-114">
                <a:latin typeface="Calibri"/>
                <a:cs typeface="Calibri"/>
              </a:rPr>
              <a:t>е</a:t>
            </a:r>
            <a:r>
              <a:rPr dirty="0" sz="1600" spc="-100">
                <a:latin typeface="Calibri"/>
                <a:cs typeface="Calibri"/>
              </a:rPr>
              <a:t>м</a:t>
            </a:r>
            <a:r>
              <a:rPr dirty="0" sz="1600" spc="-105">
                <a:latin typeface="Calibri"/>
                <a:cs typeface="Calibri"/>
              </a:rPr>
              <a:t>он</a:t>
            </a:r>
            <a:r>
              <a:rPr dirty="0" sz="1600" spc="-5">
                <a:latin typeface="Calibri"/>
                <a:cs typeface="Calibri"/>
              </a:rPr>
              <a:t>т</a:t>
            </a:r>
            <a:r>
              <a:rPr dirty="0" sz="1600" spc="-200">
                <a:latin typeface="Calibri"/>
                <a:cs typeface="Calibri"/>
              </a:rPr>
              <a:t> </a:t>
            </a:r>
            <a:r>
              <a:rPr dirty="0" sz="1600" spc="-125">
                <a:latin typeface="Calibri"/>
                <a:cs typeface="Calibri"/>
              </a:rPr>
              <a:t>к</a:t>
            </a:r>
            <a:r>
              <a:rPr dirty="0" sz="1600" spc="-114">
                <a:latin typeface="Calibri"/>
                <a:cs typeface="Calibri"/>
              </a:rPr>
              <a:t>о</a:t>
            </a:r>
            <a:r>
              <a:rPr dirty="0" sz="1600" spc="-110">
                <a:latin typeface="Calibri"/>
                <a:cs typeface="Calibri"/>
              </a:rPr>
              <a:t>т</a:t>
            </a:r>
            <a:r>
              <a:rPr dirty="0" sz="1600" spc="-130">
                <a:latin typeface="Calibri"/>
                <a:cs typeface="Calibri"/>
              </a:rPr>
              <a:t>е</a:t>
            </a:r>
            <a:r>
              <a:rPr dirty="0" sz="1600" spc="-100">
                <a:latin typeface="Calibri"/>
                <a:cs typeface="Calibri"/>
              </a:rPr>
              <a:t>л</a:t>
            </a:r>
            <a:r>
              <a:rPr dirty="0" sz="1600" spc="-110">
                <a:latin typeface="Calibri"/>
                <a:cs typeface="Calibri"/>
              </a:rPr>
              <a:t>ь</a:t>
            </a:r>
            <a:r>
              <a:rPr dirty="0" sz="1600" spc="-105">
                <a:latin typeface="Calibri"/>
                <a:cs typeface="Calibri"/>
              </a:rPr>
              <a:t>но</a:t>
            </a:r>
            <a:r>
              <a:rPr dirty="0" sz="1600" spc="-5">
                <a:latin typeface="Calibri"/>
                <a:cs typeface="Calibri"/>
              </a:rPr>
              <a:t>й</a:t>
            </a:r>
            <a:r>
              <a:rPr dirty="0" sz="1600" spc="-2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в</a:t>
            </a:r>
            <a:r>
              <a:rPr dirty="0" sz="1600" spc="-204">
                <a:latin typeface="Calibri"/>
                <a:cs typeface="Calibri"/>
              </a:rPr>
              <a:t> </a:t>
            </a:r>
            <a:r>
              <a:rPr dirty="0" sz="1600" spc="-120">
                <a:latin typeface="Calibri"/>
                <a:cs typeface="Calibri"/>
              </a:rPr>
              <a:t>д</a:t>
            </a:r>
            <a:r>
              <a:rPr dirty="0" sz="1600" spc="-114">
                <a:latin typeface="Calibri"/>
                <a:cs typeface="Calibri"/>
              </a:rPr>
              <a:t>е</a:t>
            </a:r>
            <a:r>
              <a:rPr dirty="0" sz="1600" spc="-110">
                <a:latin typeface="Calibri"/>
                <a:cs typeface="Calibri"/>
              </a:rPr>
              <a:t>т</a:t>
            </a:r>
            <a:r>
              <a:rPr dirty="0" sz="1600" spc="-105">
                <a:latin typeface="Calibri"/>
                <a:cs typeface="Calibri"/>
              </a:rPr>
              <a:t>с</a:t>
            </a:r>
            <a:r>
              <a:rPr dirty="0" sz="1600" spc="-125">
                <a:latin typeface="Calibri"/>
                <a:cs typeface="Calibri"/>
              </a:rPr>
              <a:t>к</a:t>
            </a:r>
            <a:r>
              <a:rPr dirty="0" sz="1600" spc="-105">
                <a:latin typeface="Calibri"/>
                <a:cs typeface="Calibri"/>
              </a:rPr>
              <a:t>о</a:t>
            </a:r>
            <a:r>
              <a:rPr dirty="0" sz="1600" spc="-5">
                <a:latin typeface="Calibri"/>
                <a:cs typeface="Calibri"/>
              </a:rPr>
              <a:t>м</a:t>
            </a:r>
            <a:r>
              <a:rPr dirty="0" sz="1600" spc="-204">
                <a:latin typeface="Calibri"/>
                <a:cs typeface="Calibri"/>
              </a:rPr>
              <a:t> </a:t>
            </a:r>
            <a:r>
              <a:rPr dirty="0" sz="1600" spc="-105">
                <a:latin typeface="Calibri"/>
                <a:cs typeface="Calibri"/>
              </a:rPr>
              <a:t>с</a:t>
            </a:r>
            <a:r>
              <a:rPr dirty="0" sz="1600" spc="-100">
                <a:latin typeface="Calibri"/>
                <a:cs typeface="Calibri"/>
              </a:rPr>
              <a:t>а</a:t>
            </a:r>
            <a:r>
              <a:rPr dirty="0" sz="1600" spc="-120">
                <a:latin typeface="Calibri"/>
                <a:cs typeface="Calibri"/>
              </a:rPr>
              <a:t>д</a:t>
            </a:r>
            <a:r>
              <a:rPr dirty="0" sz="1600" spc="-5">
                <a:latin typeface="Calibri"/>
                <a:cs typeface="Calibri"/>
              </a:rPr>
              <a:t>у  </a:t>
            </a:r>
            <a:r>
              <a:rPr dirty="0" sz="1600" spc="-85">
                <a:latin typeface="Calibri"/>
                <a:cs typeface="Calibri"/>
              </a:rPr>
              <a:t>Дворищи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14415" y="5682996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111251" y="0"/>
                </a:moveTo>
                <a:lnTo>
                  <a:pt x="0" y="0"/>
                </a:lnTo>
                <a:lnTo>
                  <a:pt x="0" y="112775"/>
                </a:lnTo>
                <a:lnTo>
                  <a:pt x="111251" y="112775"/>
                </a:lnTo>
                <a:lnTo>
                  <a:pt x="111251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41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84172" y="1397253"/>
            <a:ext cx="64585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 b="1">
                <a:solidFill>
                  <a:srgbClr val="FF0000"/>
                </a:solidFill>
                <a:latin typeface="Arial"/>
                <a:cs typeface="Arial"/>
              </a:rPr>
              <a:t>«Будь</a:t>
            </a:r>
            <a:r>
              <a:rPr dirty="0" sz="2400" spc="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dirty="0" sz="24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спорте»</a:t>
            </a:r>
            <a:r>
              <a:rPr dirty="0" sz="2400" spc="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«Активное</a:t>
            </a:r>
            <a:r>
              <a:rPr dirty="0" sz="2400" spc="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FF0000"/>
                </a:solidFill>
                <a:latin typeface="Arial"/>
                <a:cs typeface="Arial"/>
              </a:rPr>
              <a:t>долголетие»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815" y="1697735"/>
            <a:ext cx="9092565" cy="5005070"/>
            <a:chOff x="51815" y="1697735"/>
            <a:chExt cx="9092565" cy="50050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" y="1697735"/>
              <a:ext cx="5760720" cy="28195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887" y="1892807"/>
              <a:ext cx="5190744" cy="22494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3080" y="1697735"/>
              <a:ext cx="3550919" cy="28011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8151" y="1892807"/>
              <a:ext cx="2999231" cy="22311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744" y="4242815"/>
              <a:ext cx="3118104" cy="23591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727" y="6190488"/>
              <a:ext cx="1682496" cy="51206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526663" y="4874132"/>
            <a:ext cx="474980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Доля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населения, систематически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>
                <a:latin typeface="Arial"/>
                <a:cs typeface="Arial"/>
              </a:rPr>
              <a:t>занимающегося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физкультурой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спортом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2021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год</a:t>
            </a:r>
            <a:r>
              <a:rPr dirty="0" sz="1800" spc="-15">
                <a:latin typeface="Microsoft Sans Serif"/>
                <a:cs typeface="Microsoft Sans Serif"/>
              </a:rPr>
              <a:t>:</a:t>
            </a:r>
            <a:r>
              <a:rPr dirty="0" sz="1800" spc="-5">
                <a:latin typeface="Microsoft Sans Serif"/>
                <a:cs typeface="Microsoft Sans Serif"/>
              </a:rPr>
              <a:t> 46,2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%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Arial"/>
                <a:cs typeface="Arial"/>
              </a:rPr>
              <a:t>2022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год: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48,9 %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42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227" y="1520952"/>
            <a:ext cx="4034028" cy="51648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0288" y="4335779"/>
            <a:ext cx="4224527" cy="23515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1543811"/>
            <a:ext cx="4169663" cy="26898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43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440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7840" y="1310679"/>
            <a:ext cx="8172450" cy="487616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algn="ctr" marL="54610">
              <a:lnSpc>
                <a:spcPct val="100000"/>
              </a:lnSpc>
              <a:spcBef>
                <a:spcPts val="800"/>
              </a:spcBef>
            </a:pP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Задачи</a:t>
            </a:r>
            <a:r>
              <a:rPr dirty="0" sz="28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2022</a:t>
            </a:r>
            <a:r>
              <a:rPr dirty="0" sz="2800" spc="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35" b="1">
                <a:solidFill>
                  <a:srgbClr val="C00000"/>
                </a:solidFill>
                <a:latin typeface="Calibri"/>
                <a:cs typeface="Calibri"/>
              </a:rPr>
              <a:t>год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Wingdings"/>
              <a:buChar char=""/>
              <a:tabLst>
                <a:tab pos="355600" algn="l"/>
              </a:tabLst>
            </a:pPr>
            <a:r>
              <a:rPr dirty="0" sz="2000" b="1">
                <a:latin typeface="Calibri"/>
                <a:cs typeface="Calibri"/>
              </a:rPr>
              <a:t>Обеспечение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реализации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национальных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проектов,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обозначенных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395"/>
              </a:lnSpc>
              <a:spcBef>
                <a:spcPts val="15"/>
              </a:spcBef>
            </a:pPr>
            <a:r>
              <a:rPr dirty="0" sz="2000" spc="-5" b="1">
                <a:latin typeface="Calibri"/>
                <a:cs typeface="Calibri"/>
              </a:rPr>
              <a:t>Президентом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РФ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В.В.Путиным</a:t>
            </a:r>
            <a:endParaRPr sz="2000">
              <a:latin typeface="Calibri"/>
              <a:cs typeface="Calibri"/>
            </a:endParaRPr>
          </a:p>
          <a:p>
            <a:pPr marL="355600" marR="473709" indent="-342900">
              <a:lnSpc>
                <a:spcPts val="2410"/>
              </a:lnSpc>
              <a:spcBef>
                <a:spcPts val="70"/>
              </a:spcBef>
              <a:buFont typeface="Wingdings"/>
              <a:buChar char=""/>
              <a:tabLst>
                <a:tab pos="355600" algn="l"/>
              </a:tabLst>
            </a:pPr>
            <a:r>
              <a:rPr dirty="0" sz="2000" spc="-5" b="1">
                <a:latin typeface="Calibri"/>
                <a:cs typeface="Calibri"/>
              </a:rPr>
              <a:t>Создание комфортных </a:t>
            </a:r>
            <a:r>
              <a:rPr dirty="0" sz="2000" b="1">
                <a:latin typeface="Calibri"/>
                <a:cs typeface="Calibri"/>
              </a:rPr>
              <a:t>условий </a:t>
            </a:r>
            <a:r>
              <a:rPr dirty="0" sz="2000" spc="-5" b="1">
                <a:latin typeface="Calibri"/>
                <a:cs typeface="Calibri"/>
              </a:rPr>
              <a:t>для ведения </a:t>
            </a:r>
            <a:r>
              <a:rPr dirty="0" sz="2000" b="1">
                <a:latin typeface="Calibri"/>
                <a:cs typeface="Calibri"/>
              </a:rPr>
              <a:t>бизнеса, повышение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инвестиционной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привлекательности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территории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310"/>
              </a:lnSpc>
              <a:buFont typeface="Wingdings"/>
              <a:buChar char=""/>
              <a:tabLst>
                <a:tab pos="355600" algn="l"/>
              </a:tabLst>
            </a:pPr>
            <a:r>
              <a:rPr dirty="0" sz="2000" b="1">
                <a:latin typeface="Calibri"/>
                <a:cs typeface="Calibri"/>
              </a:rPr>
              <a:t>Обеспечение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сбалансированности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бюджета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округа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и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эффективная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395"/>
              </a:lnSpc>
              <a:spcBef>
                <a:spcPts val="10"/>
              </a:spcBef>
            </a:pPr>
            <a:r>
              <a:rPr dirty="0" sz="2000" b="1">
                <a:latin typeface="Calibri"/>
                <a:cs typeface="Calibri"/>
              </a:rPr>
              <a:t>реализация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муниципальных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программ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75"/>
              </a:spcBef>
              <a:buFont typeface="Wingdings"/>
              <a:buChar char=""/>
              <a:tabLst>
                <a:tab pos="355600" algn="l"/>
              </a:tabLst>
            </a:pPr>
            <a:r>
              <a:rPr dirty="0" sz="2000" spc="-15" b="1">
                <a:latin typeface="Calibri"/>
                <a:cs typeface="Calibri"/>
              </a:rPr>
              <a:t>Продолжение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реализации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национальных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проектов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и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муниципальных </a:t>
            </a:r>
            <a:r>
              <a:rPr dirty="0" sz="2000" spc="-434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программ,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направленных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на:</a:t>
            </a:r>
            <a:endParaRPr sz="2000">
              <a:latin typeface="Calibri"/>
              <a:cs typeface="Calibri"/>
            </a:endParaRPr>
          </a:p>
          <a:p>
            <a:pPr lvl="1" marL="503555" indent="-142875">
              <a:lnSpc>
                <a:spcPts val="2330"/>
              </a:lnSpc>
              <a:buFont typeface="Arial"/>
              <a:buChar char="-"/>
              <a:tabLst>
                <a:tab pos="504190" algn="l"/>
              </a:tabLst>
            </a:pPr>
            <a:r>
              <a:rPr dirty="0" sz="2000" spc="-5" b="1">
                <a:latin typeface="Calibri"/>
                <a:cs typeface="Calibri"/>
              </a:rPr>
              <a:t>приведение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в </a:t>
            </a:r>
            <a:r>
              <a:rPr dirty="0" sz="2000" spc="-5" b="1">
                <a:latin typeface="Calibri"/>
                <a:cs typeface="Calibri"/>
              </a:rPr>
              <a:t>нормативное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состояние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дорог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и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улиц</a:t>
            </a:r>
            <a:endParaRPr sz="2000">
              <a:latin typeface="Calibri"/>
              <a:cs typeface="Calibri"/>
            </a:endParaRPr>
          </a:p>
          <a:p>
            <a:pPr lvl="1" marL="503555" indent="-142875">
              <a:lnSpc>
                <a:spcPct val="100000"/>
              </a:lnSpc>
              <a:buFont typeface="Arial"/>
              <a:buChar char="-"/>
              <a:tabLst>
                <a:tab pos="504190" algn="l"/>
              </a:tabLst>
            </a:pPr>
            <a:r>
              <a:rPr dirty="0" sz="2000" spc="-10" b="1">
                <a:latin typeface="Calibri"/>
                <a:cs typeface="Calibri"/>
              </a:rPr>
              <a:t>благоустройство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дворовых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территорий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и</a:t>
            </a:r>
            <a:r>
              <a:rPr dirty="0" sz="2000" spc="-5" b="1">
                <a:latin typeface="Calibri"/>
                <a:cs typeface="Calibri"/>
              </a:rPr>
              <a:t> мест </a:t>
            </a:r>
            <a:r>
              <a:rPr dirty="0" sz="2000" spc="-20" b="1">
                <a:latin typeface="Calibri"/>
                <a:cs typeface="Calibri"/>
              </a:rPr>
              <a:t>отдыха</a:t>
            </a:r>
            <a:endParaRPr sz="2000">
              <a:latin typeface="Calibri"/>
              <a:cs typeface="Calibri"/>
            </a:endParaRPr>
          </a:p>
          <a:p>
            <a:pPr lvl="1" marL="503555" indent="-142875">
              <a:lnSpc>
                <a:spcPct val="100000"/>
              </a:lnSpc>
              <a:buFont typeface="Arial"/>
              <a:buChar char="-"/>
              <a:tabLst>
                <a:tab pos="504190" algn="l"/>
              </a:tabLst>
            </a:pPr>
            <a:r>
              <a:rPr dirty="0" sz="2000" spc="-5" b="1">
                <a:latin typeface="Calibri"/>
                <a:cs typeface="Calibri"/>
              </a:rPr>
              <a:t>переселение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граждан </a:t>
            </a:r>
            <a:r>
              <a:rPr dirty="0" sz="2000" b="1">
                <a:latin typeface="Calibri"/>
                <a:cs typeface="Calibri"/>
              </a:rPr>
              <a:t>из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аварийного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жилищного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фонда</a:t>
            </a:r>
            <a:endParaRPr sz="2000">
              <a:latin typeface="Calibri"/>
              <a:cs typeface="Calibri"/>
            </a:endParaRPr>
          </a:p>
          <a:p>
            <a:pPr lvl="1" marL="503555" indent="-142875">
              <a:lnSpc>
                <a:spcPts val="2395"/>
              </a:lnSpc>
              <a:spcBef>
                <a:spcPts val="5"/>
              </a:spcBef>
              <a:buFont typeface="Arial"/>
              <a:buChar char="-"/>
              <a:tabLst>
                <a:tab pos="504190" algn="l"/>
              </a:tabLst>
            </a:pPr>
            <a:r>
              <a:rPr dirty="0" sz="2000" b="1">
                <a:latin typeface="Calibri"/>
                <a:cs typeface="Calibri"/>
              </a:rPr>
              <a:t>развитие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социально-культурной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сферы</a:t>
            </a:r>
            <a:endParaRPr sz="2000">
              <a:latin typeface="Calibri"/>
              <a:cs typeface="Calibri"/>
            </a:endParaRPr>
          </a:p>
          <a:p>
            <a:pPr marL="355600" marR="121920" indent="-342900">
              <a:lnSpc>
                <a:spcPts val="2410"/>
              </a:lnSpc>
              <a:spcBef>
                <a:spcPts val="65"/>
              </a:spcBef>
              <a:buFont typeface="Wingdings"/>
              <a:buChar char=""/>
              <a:tabLst>
                <a:tab pos="355600" algn="l"/>
              </a:tabLst>
            </a:pPr>
            <a:r>
              <a:rPr dirty="0" sz="2000" b="1">
                <a:latin typeface="Calibri"/>
                <a:cs typeface="Calibri"/>
              </a:rPr>
              <a:t>Обеспечение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надежности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и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безопасности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функционирования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систем </a:t>
            </a:r>
            <a:r>
              <a:rPr dirty="0" sz="2000" spc="-434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жизнеобеспечения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latin typeface="Microsoft Sans Serif"/>
                <a:cs typeface="Microsoft Sans Serif"/>
              </a:rPr>
              <a:t>44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1447"/>
            <a:ext cx="9143999" cy="50365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4211" y="1914525"/>
            <a:ext cx="2018664" cy="7207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 spc="-5"/>
              <a:t>Спасибо</a:t>
            </a:r>
          </a:p>
          <a:p>
            <a:pPr marL="12700">
              <a:lnSpc>
                <a:spcPts val="2735"/>
              </a:lnSpc>
            </a:pPr>
            <a:r>
              <a:rPr dirty="0" spc="-25"/>
              <a:t>за</a:t>
            </a:r>
            <a:r>
              <a:rPr dirty="0" spc="-60"/>
              <a:t> </a:t>
            </a:r>
            <a:r>
              <a:rPr dirty="0" spc="-10"/>
              <a:t>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5619" y="631697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8626" y="1380490"/>
            <a:ext cx="6793230" cy="128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Arial"/>
                <a:cs typeface="Arial"/>
              </a:rPr>
              <a:t>Осуществляют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деятельность</a:t>
            </a:r>
            <a:r>
              <a:rPr dirty="0" sz="1800" spc="6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162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хозяйствующих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субъекта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Зарегистрировано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429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субъектов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малого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среднего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предпринимательства</a:t>
            </a:r>
            <a:endParaRPr sz="1800">
              <a:latin typeface="Arial"/>
              <a:cs typeface="Arial"/>
            </a:endParaRPr>
          </a:p>
          <a:p>
            <a:pPr algn="ctr" marR="353695">
              <a:lnSpc>
                <a:spcPct val="100000"/>
              </a:lnSpc>
              <a:spcBef>
                <a:spcPts val="815"/>
              </a:spcBef>
            </a:pPr>
            <a:r>
              <a:rPr dirty="0" sz="2150" spc="-10" b="1">
                <a:solidFill>
                  <a:srgbClr val="FF0000"/>
                </a:solidFill>
                <a:latin typeface="Arial"/>
                <a:cs typeface="Arial"/>
              </a:rPr>
              <a:t>Объем производства</a:t>
            </a:r>
            <a:r>
              <a:rPr dirty="0" sz="215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FF0000"/>
                </a:solidFill>
                <a:latin typeface="Arial"/>
                <a:cs typeface="Arial"/>
              </a:rPr>
              <a:t>продукции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27276" y="3096641"/>
            <a:ext cx="5113655" cy="1484630"/>
            <a:chOff x="1827276" y="3096641"/>
            <a:chExt cx="5113655" cy="1484630"/>
          </a:xfrm>
        </p:grpSpPr>
        <p:sp>
          <p:nvSpPr>
            <p:cNvPr id="6" name="object 6"/>
            <p:cNvSpPr/>
            <p:nvPr/>
          </p:nvSpPr>
          <p:spPr>
            <a:xfrm>
              <a:off x="1898904" y="4157408"/>
              <a:ext cx="2184400" cy="3175"/>
            </a:xfrm>
            <a:custGeom>
              <a:avLst/>
              <a:gdLst/>
              <a:ahLst/>
              <a:cxnLst/>
              <a:rect l="l" t="t" r="r" b="b"/>
              <a:pathLst>
                <a:path w="2184400" h="3175">
                  <a:moveTo>
                    <a:pt x="0" y="3174"/>
                  </a:moveTo>
                  <a:lnTo>
                    <a:pt x="2183892" y="3174"/>
                  </a:lnTo>
                </a:path>
                <a:path w="2184400" h="3175">
                  <a:moveTo>
                    <a:pt x="0" y="0"/>
                  </a:moveTo>
                  <a:lnTo>
                    <a:pt x="2183892" y="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03348" y="4158996"/>
              <a:ext cx="672465" cy="353695"/>
            </a:xfrm>
            <a:custGeom>
              <a:avLst/>
              <a:gdLst/>
              <a:ahLst/>
              <a:cxnLst/>
              <a:rect l="l" t="t" r="r" b="b"/>
              <a:pathLst>
                <a:path w="672464" h="353695">
                  <a:moveTo>
                    <a:pt x="672083" y="0"/>
                  </a:moveTo>
                  <a:lnTo>
                    <a:pt x="0" y="0"/>
                  </a:lnTo>
                  <a:lnTo>
                    <a:pt x="0" y="353567"/>
                  </a:lnTo>
                  <a:lnTo>
                    <a:pt x="672083" y="353567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FF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898904" y="3803840"/>
              <a:ext cx="3863340" cy="356870"/>
            </a:xfrm>
            <a:custGeom>
              <a:avLst/>
              <a:gdLst/>
              <a:ahLst/>
              <a:cxnLst/>
              <a:rect l="l" t="t" r="r" b="b"/>
              <a:pathLst>
                <a:path w="3863340" h="356870">
                  <a:moveTo>
                    <a:pt x="2854451" y="356743"/>
                  </a:moveTo>
                  <a:lnTo>
                    <a:pt x="3863340" y="356743"/>
                  </a:lnTo>
                </a:path>
                <a:path w="3863340" h="356870">
                  <a:moveTo>
                    <a:pt x="2854451" y="353568"/>
                  </a:moveTo>
                  <a:lnTo>
                    <a:pt x="3863340" y="353568"/>
                  </a:lnTo>
                </a:path>
                <a:path w="3863340" h="356870">
                  <a:moveTo>
                    <a:pt x="0" y="3175"/>
                  </a:moveTo>
                  <a:lnTo>
                    <a:pt x="3863340" y="3175"/>
                  </a:lnTo>
                </a:path>
                <a:path w="3863340" h="356870">
                  <a:moveTo>
                    <a:pt x="0" y="0"/>
                  </a:moveTo>
                  <a:lnTo>
                    <a:pt x="3863340" y="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082796" y="3805428"/>
              <a:ext cx="670560" cy="707390"/>
            </a:xfrm>
            <a:custGeom>
              <a:avLst/>
              <a:gdLst/>
              <a:ahLst/>
              <a:cxnLst/>
              <a:rect l="l" t="t" r="r" b="b"/>
              <a:pathLst>
                <a:path w="670560" h="707389">
                  <a:moveTo>
                    <a:pt x="670559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670559" y="707136"/>
                  </a:lnTo>
                  <a:lnTo>
                    <a:pt x="670559" y="0"/>
                  </a:lnTo>
                  <a:close/>
                </a:path>
              </a:pathLst>
            </a:custGeom>
            <a:solidFill>
              <a:srgbClr val="FF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98904" y="3450272"/>
              <a:ext cx="5038725" cy="710565"/>
            </a:xfrm>
            <a:custGeom>
              <a:avLst/>
              <a:gdLst/>
              <a:ahLst/>
              <a:cxnLst/>
              <a:rect l="l" t="t" r="r" b="b"/>
              <a:pathLst>
                <a:path w="5038725" h="710564">
                  <a:moveTo>
                    <a:pt x="4533900" y="710310"/>
                  </a:moveTo>
                  <a:lnTo>
                    <a:pt x="5038344" y="710310"/>
                  </a:lnTo>
                </a:path>
                <a:path w="5038725" h="710564">
                  <a:moveTo>
                    <a:pt x="4533900" y="707135"/>
                  </a:moveTo>
                  <a:lnTo>
                    <a:pt x="5038344" y="707135"/>
                  </a:lnTo>
                </a:path>
                <a:path w="5038725" h="710564">
                  <a:moveTo>
                    <a:pt x="4533900" y="356742"/>
                  </a:moveTo>
                  <a:lnTo>
                    <a:pt x="5038344" y="356742"/>
                  </a:lnTo>
                </a:path>
                <a:path w="5038725" h="710564">
                  <a:moveTo>
                    <a:pt x="4533900" y="353567"/>
                  </a:moveTo>
                  <a:lnTo>
                    <a:pt x="5038344" y="353567"/>
                  </a:lnTo>
                </a:path>
                <a:path w="5038725" h="710564">
                  <a:moveTo>
                    <a:pt x="0" y="3175"/>
                  </a:moveTo>
                  <a:lnTo>
                    <a:pt x="5038344" y="3175"/>
                  </a:lnTo>
                </a:path>
                <a:path w="5038725" h="710564">
                  <a:moveTo>
                    <a:pt x="0" y="0"/>
                  </a:moveTo>
                  <a:lnTo>
                    <a:pt x="5038344" y="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762244" y="3451860"/>
              <a:ext cx="670560" cy="1061085"/>
            </a:xfrm>
            <a:custGeom>
              <a:avLst/>
              <a:gdLst/>
              <a:ahLst/>
              <a:cxnLst/>
              <a:rect l="l" t="t" r="r" b="b"/>
              <a:pathLst>
                <a:path w="670560" h="1061085">
                  <a:moveTo>
                    <a:pt x="670559" y="0"/>
                  </a:moveTo>
                  <a:lnTo>
                    <a:pt x="0" y="0"/>
                  </a:lnTo>
                  <a:lnTo>
                    <a:pt x="0" y="1060703"/>
                  </a:lnTo>
                  <a:lnTo>
                    <a:pt x="670559" y="1060703"/>
                  </a:lnTo>
                  <a:lnTo>
                    <a:pt x="670559" y="0"/>
                  </a:lnTo>
                  <a:close/>
                </a:path>
              </a:pathLst>
            </a:custGeom>
            <a:solidFill>
              <a:srgbClr val="FF3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403348" y="3451860"/>
              <a:ext cx="4029710" cy="1061085"/>
            </a:xfrm>
            <a:custGeom>
              <a:avLst/>
              <a:gdLst/>
              <a:ahLst/>
              <a:cxnLst/>
              <a:rect l="l" t="t" r="r" b="b"/>
              <a:pathLst>
                <a:path w="4029710" h="1061085">
                  <a:moveTo>
                    <a:pt x="0" y="707135"/>
                  </a:moveTo>
                  <a:lnTo>
                    <a:pt x="672083" y="707135"/>
                  </a:lnTo>
                  <a:lnTo>
                    <a:pt x="672083" y="1060703"/>
                  </a:lnTo>
                  <a:lnTo>
                    <a:pt x="0" y="1060703"/>
                  </a:lnTo>
                  <a:lnTo>
                    <a:pt x="0" y="707135"/>
                  </a:lnTo>
                  <a:close/>
                </a:path>
                <a:path w="4029710" h="1061085">
                  <a:moveTo>
                    <a:pt x="1679448" y="353567"/>
                  </a:moveTo>
                  <a:lnTo>
                    <a:pt x="2350007" y="353567"/>
                  </a:lnTo>
                  <a:lnTo>
                    <a:pt x="2350007" y="1060703"/>
                  </a:lnTo>
                  <a:lnTo>
                    <a:pt x="1679448" y="1060703"/>
                  </a:lnTo>
                  <a:lnTo>
                    <a:pt x="1679448" y="353567"/>
                  </a:lnTo>
                  <a:close/>
                </a:path>
                <a:path w="4029710" h="1061085">
                  <a:moveTo>
                    <a:pt x="3358896" y="0"/>
                  </a:moveTo>
                  <a:lnTo>
                    <a:pt x="4029455" y="0"/>
                  </a:lnTo>
                  <a:lnTo>
                    <a:pt x="4029455" y="1060703"/>
                  </a:lnTo>
                  <a:lnTo>
                    <a:pt x="3358896" y="1060703"/>
                  </a:lnTo>
                  <a:lnTo>
                    <a:pt x="3358896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27276" y="3099816"/>
              <a:ext cx="5110480" cy="1481455"/>
            </a:xfrm>
            <a:custGeom>
              <a:avLst/>
              <a:gdLst/>
              <a:ahLst/>
              <a:cxnLst/>
              <a:rect l="l" t="t" r="r" b="b"/>
              <a:pathLst>
                <a:path w="5110480" h="1481454">
                  <a:moveTo>
                    <a:pt x="71628" y="0"/>
                  </a:moveTo>
                  <a:lnTo>
                    <a:pt x="5109972" y="0"/>
                  </a:lnTo>
                </a:path>
                <a:path w="5110480" h="1481454">
                  <a:moveTo>
                    <a:pt x="71628" y="1412748"/>
                  </a:moveTo>
                  <a:lnTo>
                    <a:pt x="71628" y="0"/>
                  </a:lnTo>
                </a:path>
                <a:path w="5110480" h="1481454">
                  <a:moveTo>
                    <a:pt x="0" y="1412748"/>
                  </a:moveTo>
                  <a:lnTo>
                    <a:pt x="71628" y="1412748"/>
                  </a:lnTo>
                </a:path>
                <a:path w="5110480" h="1481454">
                  <a:moveTo>
                    <a:pt x="0" y="1059180"/>
                  </a:moveTo>
                  <a:lnTo>
                    <a:pt x="71628" y="1059180"/>
                  </a:lnTo>
                </a:path>
                <a:path w="5110480" h="1481454">
                  <a:moveTo>
                    <a:pt x="0" y="705612"/>
                  </a:moveTo>
                  <a:lnTo>
                    <a:pt x="71628" y="705612"/>
                  </a:lnTo>
                </a:path>
                <a:path w="5110480" h="1481454">
                  <a:moveTo>
                    <a:pt x="0" y="352044"/>
                  </a:moveTo>
                  <a:lnTo>
                    <a:pt x="71628" y="352044"/>
                  </a:lnTo>
                </a:path>
                <a:path w="5110480" h="1481454">
                  <a:moveTo>
                    <a:pt x="0" y="0"/>
                  </a:moveTo>
                  <a:lnTo>
                    <a:pt x="71628" y="0"/>
                  </a:lnTo>
                </a:path>
                <a:path w="5110480" h="1481454">
                  <a:moveTo>
                    <a:pt x="71628" y="1412748"/>
                  </a:moveTo>
                  <a:lnTo>
                    <a:pt x="5109972" y="1412748"/>
                  </a:lnTo>
                </a:path>
                <a:path w="5110480" h="1481454">
                  <a:moveTo>
                    <a:pt x="71628" y="1412748"/>
                  </a:moveTo>
                  <a:lnTo>
                    <a:pt x="71628" y="1481328"/>
                  </a:lnTo>
                </a:path>
                <a:path w="5110480" h="1481454">
                  <a:moveTo>
                    <a:pt x="1751076" y="1412748"/>
                  </a:moveTo>
                  <a:lnTo>
                    <a:pt x="1751076" y="1481328"/>
                  </a:lnTo>
                </a:path>
                <a:path w="5110480" h="1481454">
                  <a:moveTo>
                    <a:pt x="3430524" y="1412748"/>
                  </a:moveTo>
                  <a:lnTo>
                    <a:pt x="3430524" y="1481328"/>
                  </a:lnTo>
                </a:path>
                <a:path w="5110480" h="1481454">
                  <a:moveTo>
                    <a:pt x="5109972" y="1412748"/>
                  </a:moveTo>
                  <a:lnTo>
                    <a:pt x="5109972" y="1481328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565019" y="3756786"/>
            <a:ext cx="318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7.3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7327" y="3424173"/>
            <a:ext cx="318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7.4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91910" y="3047491"/>
            <a:ext cx="318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7.5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5061" y="2844450"/>
            <a:ext cx="315595" cy="1793239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800">
                <a:latin typeface="Calibri"/>
                <a:cs typeface="Calibri"/>
              </a:rPr>
              <a:t>7.6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800">
                <a:latin typeface="Calibri"/>
                <a:cs typeface="Calibri"/>
              </a:rPr>
              <a:t>7.5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800">
                <a:latin typeface="Calibri"/>
                <a:cs typeface="Calibri"/>
              </a:rPr>
              <a:t>7.4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800">
                <a:latin typeface="Calibri"/>
                <a:cs typeface="Calibri"/>
              </a:rPr>
              <a:t>7.3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800">
                <a:latin typeface="Calibri"/>
                <a:cs typeface="Calibri"/>
              </a:rPr>
              <a:t>7.2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72664" y="4624832"/>
            <a:ext cx="9315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Microsoft Sans Serif"/>
                <a:cs typeface="Microsoft Sans Serif"/>
              </a:rPr>
              <a:t>2019</a:t>
            </a:r>
            <a:r>
              <a:rPr dirty="0" sz="1800" spc="-50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год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52113" y="4624832"/>
            <a:ext cx="9315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Microsoft Sans Serif"/>
                <a:cs typeface="Microsoft Sans Serif"/>
              </a:rPr>
              <a:t>2020</a:t>
            </a:r>
            <a:r>
              <a:rPr dirty="0" sz="1800" spc="-50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год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31560" y="4624832"/>
            <a:ext cx="9315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Microsoft Sans Serif"/>
                <a:cs typeface="Microsoft Sans Serif"/>
              </a:rPr>
              <a:t>2021</a:t>
            </a:r>
            <a:r>
              <a:rPr dirty="0" sz="1800" spc="-50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год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4579" y="3368064"/>
            <a:ext cx="281305" cy="14897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20" b="1">
                <a:latin typeface="Arial"/>
                <a:cs typeface="Arial"/>
              </a:rPr>
              <a:t>млрд.рублей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978" y="5413247"/>
            <a:ext cx="812715" cy="73395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364994" y="5368238"/>
            <a:ext cx="47447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Доля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ВРП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в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региональном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продукте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1,1%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3,1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млрд. руб.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10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место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в</a:t>
            </a:r>
            <a:r>
              <a:rPr dirty="0" sz="1800" spc="-15" b="1">
                <a:latin typeface="Arial"/>
                <a:cs typeface="Arial"/>
              </a:rPr>
              <a:t> области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solidFill>
                  <a:srgbClr val="AEABAB"/>
                </a:solidFill>
                <a:latin typeface="Microsoft Sans Serif"/>
                <a:cs typeface="Microsoft Sans Serif"/>
              </a:rPr>
              <a:t>0</a:t>
            </a:r>
            <a:r>
              <a:rPr dirty="0" sz="5000" b="0">
                <a:latin typeface="Microsoft Sans Serif"/>
                <a:cs typeface="Microsoft Sans Serif"/>
              </a:rPr>
              <a:t>5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2133600"/>
            <a:ext cx="3887724" cy="20878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723" y="4395215"/>
            <a:ext cx="3884676" cy="20878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48029" y="1522221"/>
            <a:ext cx="7992745" cy="5108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775970">
              <a:lnSpc>
                <a:spcPts val="2250"/>
              </a:lnSpc>
              <a:spcBef>
                <a:spcPts val="105"/>
              </a:spcBef>
            </a:pP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Инвестиционные</a:t>
            </a:r>
            <a:r>
              <a:rPr dirty="0" sz="20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проекты</a:t>
            </a:r>
            <a:r>
              <a:rPr dirty="0" sz="20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dirty="0" sz="2000" spc="-15" b="1">
                <a:solidFill>
                  <a:srgbClr val="FF0000"/>
                </a:solidFill>
                <a:latin typeface="Arial"/>
                <a:cs typeface="Arial"/>
              </a:rPr>
              <a:t> сфере</a:t>
            </a:r>
            <a:r>
              <a:rPr dirty="0" sz="20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лесопромышленного</a:t>
            </a:r>
            <a:endParaRPr sz="2000">
              <a:latin typeface="Arial"/>
              <a:cs typeface="Arial"/>
            </a:endParaRPr>
          </a:p>
          <a:p>
            <a:pPr algn="ctr" marR="541655">
              <a:lnSpc>
                <a:spcPts val="2250"/>
              </a:lnSpc>
            </a:pP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комплекса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Arial"/>
              <a:cs typeface="Arial"/>
            </a:endParaRPr>
          </a:p>
          <a:p>
            <a:pPr marL="3643629">
              <a:lnSpc>
                <a:spcPct val="100000"/>
              </a:lnSpc>
              <a:spcBef>
                <a:spcPts val="5"/>
              </a:spcBef>
            </a:pPr>
            <a:r>
              <a:rPr dirty="0" sz="2000" spc="5" b="1">
                <a:latin typeface="Arial"/>
                <a:cs typeface="Arial"/>
              </a:rPr>
              <a:t>ООО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«Норд»</a:t>
            </a:r>
            <a:endParaRPr sz="2000">
              <a:latin typeface="Arial"/>
              <a:cs typeface="Arial"/>
            </a:endParaRPr>
          </a:p>
          <a:p>
            <a:pPr marL="3643629">
              <a:lnSpc>
                <a:spcPct val="100000"/>
              </a:lnSpc>
              <a:spcBef>
                <a:spcPts val="15"/>
              </a:spcBef>
            </a:pPr>
            <a:r>
              <a:rPr dirty="0" sz="1600" spc="-25">
                <a:latin typeface="Microsoft Sans Serif"/>
                <a:cs typeface="Microsoft Sans Serif"/>
              </a:rPr>
              <a:t>модернизация</a:t>
            </a:r>
            <a:endParaRPr sz="1600">
              <a:latin typeface="Microsoft Sans Serif"/>
              <a:cs typeface="Microsoft Sans Serif"/>
            </a:endParaRPr>
          </a:p>
          <a:p>
            <a:pPr marL="3643629" marR="747395">
              <a:lnSpc>
                <a:spcPct val="100000"/>
              </a:lnSpc>
            </a:pPr>
            <a:r>
              <a:rPr dirty="0" sz="1600" spc="-15">
                <a:latin typeface="Microsoft Sans Serif"/>
                <a:cs typeface="Microsoft Sans Serif"/>
              </a:rPr>
              <a:t>производства</a:t>
            </a:r>
            <a:r>
              <a:rPr dirty="0" sz="1600" spc="1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комплексной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обработки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древесины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  <a:p>
            <a:pPr marL="3643629">
              <a:lnSpc>
                <a:spcPct val="100000"/>
              </a:lnSpc>
            </a:pPr>
            <a:r>
              <a:rPr dirty="0" sz="1600" spc="-35">
                <a:latin typeface="Microsoft Sans Serif"/>
                <a:cs typeface="Microsoft Sans Serif"/>
              </a:rPr>
              <a:t>Сумма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вложений</a:t>
            </a:r>
            <a:endParaRPr sz="1600">
              <a:latin typeface="Microsoft Sans Serif"/>
              <a:cs typeface="Microsoft Sans Serif"/>
            </a:endParaRPr>
          </a:p>
          <a:p>
            <a:pPr marL="3643629">
              <a:lnSpc>
                <a:spcPct val="100000"/>
              </a:lnSpc>
            </a:pPr>
            <a:r>
              <a:rPr dirty="0" sz="1600" spc="-10">
                <a:latin typeface="Microsoft Sans Serif"/>
                <a:cs typeface="Microsoft Sans Serif"/>
              </a:rPr>
              <a:t>780,7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млн.руб.</a:t>
            </a:r>
            <a:r>
              <a:rPr dirty="0" sz="1600" spc="8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,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55">
                <a:latin typeface="Microsoft Sans Serif"/>
                <a:cs typeface="Microsoft Sans Serif"/>
              </a:rPr>
              <a:t>т.ч.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2021</a:t>
            </a:r>
            <a:r>
              <a:rPr dirty="0" sz="1600" spc="1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год-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30,7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млн.руб.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600">
              <a:latin typeface="Microsoft Sans Serif"/>
              <a:cs typeface="Microsoft Sans Serif"/>
            </a:endParaRPr>
          </a:p>
          <a:p>
            <a:pPr marL="3681729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ООО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«Хвойная-Лес»</a:t>
            </a:r>
            <a:endParaRPr sz="2000">
              <a:latin typeface="Arial"/>
              <a:cs typeface="Arial"/>
            </a:endParaRPr>
          </a:p>
          <a:p>
            <a:pPr marL="3681729">
              <a:lnSpc>
                <a:spcPct val="100000"/>
              </a:lnSpc>
              <a:spcBef>
                <a:spcPts val="15"/>
              </a:spcBef>
            </a:pPr>
            <a:r>
              <a:rPr dirty="0" sz="1600" spc="-5" b="1">
                <a:latin typeface="Arial"/>
                <a:cs typeface="Arial"/>
              </a:rPr>
              <a:t>В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2021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году:</a:t>
            </a:r>
            <a:endParaRPr sz="1600">
              <a:latin typeface="Microsoft Sans Serif"/>
              <a:cs typeface="Microsoft Sans Serif"/>
            </a:endParaRPr>
          </a:p>
          <a:p>
            <a:pPr marL="3806825" indent="-125730">
              <a:lnSpc>
                <a:spcPct val="100000"/>
              </a:lnSpc>
              <a:buChar char="-"/>
              <a:tabLst>
                <a:tab pos="3807460" algn="l"/>
              </a:tabLst>
            </a:pPr>
            <a:r>
              <a:rPr dirty="0" sz="1600" spc="-15">
                <a:latin typeface="Microsoft Sans Serif"/>
                <a:cs typeface="Microsoft Sans Serif"/>
              </a:rPr>
              <a:t>Приобретение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техники</a:t>
            </a:r>
            <a:r>
              <a:rPr dirty="0" sz="1600" spc="6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транспорта</a:t>
            </a:r>
            <a:endParaRPr sz="1600">
              <a:latin typeface="Microsoft Sans Serif"/>
              <a:cs typeface="Microsoft Sans Serif"/>
            </a:endParaRPr>
          </a:p>
          <a:p>
            <a:pPr marL="3806825" indent="-125730">
              <a:lnSpc>
                <a:spcPct val="100000"/>
              </a:lnSpc>
              <a:buChar char="-"/>
              <a:tabLst>
                <a:tab pos="3807460" algn="l"/>
              </a:tabLst>
            </a:pPr>
            <a:r>
              <a:rPr dirty="0" sz="1600" spc="-15">
                <a:latin typeface="Microsoft Sans Serif"/>
                <a:cs typeface="Microsoft Sans Serif"/>
              </a:rPr>
              <a:t>Приобретение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теплиц,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поливочной</a:t>
            </a:r>
            <a:r>
              <a:rPr dirty="0" sz="1600" spc="6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системы</a:t>
            </a:r>
            <a:endParaRPr sz="1600">
              <a:latin typeface="Microsoft Sans Serif"/>
              <a:cs typeface="Microsoft Sans Serif"/>
            </a:endParaRPr>
          </a:p>
          <a:p>
            <a:pPr marL="3806825" indent="-125730">
              <a:lnSpc>
                <a:spcPct val="100000"/>
              </a:lnSpc>
              <a:spcBef>
                <a:spcPts val="5"/>
              </a:spcBef>
              <a:buChar char="-"/>
              <a:tabLst>
                <a:tab pos="380746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Создано</a:t>
            </a:r>
            <a:r>
              <a:rPr dirty="0" sz="1600" spc="1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6</a:t>
            </a:r>
            <a:r>
              <a:rPr dirty="0" sz="1600" spc="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рабочих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мест</a:t>
            </a:r>
            <a:endParaRPr sz="1600">
              <a:latin typeface="Microsoft Sans Serif"/>
              <a:cs typeface="Microsoft Sans Serif"/>
            </a:endParaRPr>
          </a:p>
          <a:p>
            <a:pPr marL="396684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С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начала</a:t>
            </a:r>
            <a:r>
              <a:rPr dirty="0" sz="1600" spc="-10" b="1">
                <a:latin typeface="Arial"/>
                <a:cs typeface="Arial"/>
              </a:rPr>
              <a:t> проекта</a:t>
            </a:r>
            <a:endParaRPr sz="1600">
              <a:latin typeface="Arial"/>
              <a:cs typeface="Arial"/>
            </a:endParaRPr>
          </a:p>
          <a:p>
            <a:pPr marL="3806825" indent="-125730">
              <a:lnSpc>
                <a:spcPct val="100000"/>
              </a:lnSpc>
              <a:buChar char="-"/>
              <a:tabLst>
                <a:tab pos="3807460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Установлено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600</a:t>
            </a:r>
            <a:r>
              <a:rPr dirty="0" sz="160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мини-парников</a:t>
            </a:r>
            <a:endParaRPr sz="1600">
              <a:latin typeface="Microsoft Sans Serif"/>
              <a:cs typeface="Microsoft Sans Serif"/>
            </a:endParaRPr>
          </a:p>
          <a:p>
            <a:pPr marL="3806825" indent="-125730">
              <a:lnSpc>
                <a:spcPct val="100000"/>
              </a:lnSpc>
              <a:buChar char="-"/>
              <a:tabLst>
                <a:tab pos="3807460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Установлено</a:t>
            </a:r>
            <a:r>
              <a:rPr dirty="0" sz="1600" spc="1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38 </a:t>
            </a:r>
            <a:r>
              <a:rPr dirty="0" sz="1600" spc="-10">
                <a:latin typeface="Microsoft Sans Serif"/>
                <a:cs typeface="Microsoft Sans Serif"/>
              </a:rPr>
              <a:t>теплиц</a:t>
            </a:r>
            <a:endParaRPr sz="1600">
              <a:latin typeface="Microsoft Sans Serif"/>
              <a:cs typeface="Microsoft Sans Serif"/>
            </a:endParaRPr>
          </a:p>
          <a:p>
            <a:pPr marL="3806825" indent="-125730">
              <a:lnSpc>
                <a:spcPct val="100000"/>
              </a:lnSpc>
              <a:buChar char="-"/>
              <a:tabLst>
                <a:tab pos="380746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Создано</a:t>
            </a:r>
            <a:r>
              <a:rPr dirty="0" sz="1600" spc="1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26</a:t>
            </a:r>
            <a:r>
              <a:rPr dirty="0" sz="160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рабочих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мест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5619" y="631697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solidFill>
                  <a:srgbClr val="AEABAB"/>
                </a:solidFill>
                <a:latin typeface="Microsoft Sans Serif"/>
                <a:cs typeface="Microsoft Sans Serif"/>
              </a:rPr>
              <a:t>0</a:t>
            </a:r>
            <a:r>
              <a:rPr dirty="0" sz="5000" b="0">
                <a:latin typeface="Microsoft Sans Serif"/>
                <a:cs typeface="Microsoft Sans Serif"/>
              </a:rPr>
              <a:t>6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solidFill>
                  <a:srgbClr val="AEABAB"/>
                </a:solidFill>
                <a:latin typeface="Microsoft Sans Serif"/>
                <a:cs typeface="Microsoft Sans Serif"/>
              </a:rPr>
              <a:t>0</a:t>
            </a:r>
            <a:r>
              <a:rPr dirty="0" sz="5000" b="0">
                <a:latin typeface="Microsoft Sans Serif"/>
                <a:cs typeface="Microsoft Sans Serif"/>
              </a:rPr>
              <a:t>7</a:t>
            </a:r>
            <a:endParaRPr sz="5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5619" y="631697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19" y="1506982"/>
            <a:ext cx="7400290" cy="1134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255">
              <a:lnSpc>
                <a:spcPts val="2780"/>
              </a:lnSpc>
              <a:spcBef>
                <a:spcPts val="100"/>
              </a:spcBef>
            </a:pPr>
            <a:r>
              <a:rPr dirty="0" sz="2400" spc="-35" b="1">
                <a:solidFill>
                  <a:srgbClr val="FF0000"/>
                </a:solidFill>
                <a:latin typeface="Arial"/>
                <a:cs typeface="Arial"/>
              </a:rPr>
              <a:t>ОАО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«Российские</a:t>
            </a:r>
            <a:r>
              <a:rPr dirty="0" sz="24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железные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дороги»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1950"/>
              </a:lnSpc>
            </a:pPr>
            <a:r>
              <a:rPr dirty="0" sz="1800" spc="-15" b="1">
                <a:latin typeface="Arial"/>
                <a:cs typeface="Arial"/>
              </a:rPr>
              <a:t>реализует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проект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по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усилению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пропускной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способности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участка</a:t>
            </a:r>
            <a:endParaRPr sz="1800">
              <a:latin typeface="Arial"/>
              <a:cs typeface="Arial"/>
            </a:endParaRPr>
          </a:p>
          <a:p>
            <a:pPr algn="ctr" marL="260985" marR="254000">
              <a:lnSpc>
                <a:spcPts val="1939"/>
              </a:lnSpc>
              <a:spcBef>
                <a:spcPts val="140"/>
              </a:spcBef>
            </a:pPr>
            <a:r>
              <a:rPr dirty="0" sz="1800" spc="-15" b="1">
                <a:latin typeface="Arial"/>
                <a:cs typeface="Arial"/>
              </a:rPr>
              <a:t>Савелово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Сонково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Мга: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реконструкция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станции</a:t>
            </a:r>
            <a:r>
              <a:rPr dirty="0" sz="1800" spc="6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Хвойная,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строительство</a:t>
            </a:r>
            <a:r>
              <a:rPr dirty="0" sz="1800" spc="6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разъездов.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Создание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306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рабочих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мест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9247" y="2625813"/>
            <a:ext cx="8851900" cy="3903345"/>
            <a:chOff x="79247" y="2625813"/>
            <a:chExt cx="8851900" cy="39033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2625813"/>
              <a:ext cx="4753229" cy="39029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19" y="2820924"/>
              <a:ext cx="4183379" cy="33329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4212" y="2825496"/>
              <a:ext cx="4186428" cy="33101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8327"/>
            <a:ext cx="9144000" cy="5274945"/>
            <a:chOff x="0" y="338327"/>
            <a:chExt cx="9144000" cy="5274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97279"/>
              <a:ext cx="3922776" cy="25862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92352"/>
              <a:ext cx="3547871" cy="20162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2440" y="338327"/>
              <a:ext cx="941831" cy="8869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4555" y="1129283"/>
              <a:ext cx="6219443" cy="3884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9627" y="1324355"/>
              <a:ext cx="5881116" cy="3314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919" y="3304032"/>
              <a:ext cx="4195572" cy="23088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659" y="5811723"/>
            <a:ext cx="35718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В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2021 </a:t>
            </a:r>
            <a:r>
              <a:rPr dirty="0" sz="1800" spc="-10" b="1">
                <a:latin typeface="Arial"/>
                <a:cs typeface="Arial"/>
              </a:rPr>
              <a:t>году</a:t>
            </a:r>
            <a:r>
              <a:rPr dirty="0" sz="1800" spc="-10">
                <a:latin typeface="Microsoft Sans Serif"/>
                <a:cs typeface="Microsoft Sans Serif"/>
              </a:rPr>
              <a:t>: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запущена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линия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 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выпуску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мармеладной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продукции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solidFill>
                  <a:srgbClr val="AEABAB"/>
                </a:solidFill>
                <a:latin typeface="Microsoft Sans Serif"/>
                <a:cs typeface="Microsoft Sans Serif"/>
              </a:rPr>
              <a:t>0</a:t>
            </a:r>
            <a:r>
              <a:rPr dirty="0" sz="5000" b="0">
                <a:latin typeface="Microsoft Sans Serif"/>
                <a:cs typeface="Microsoft Sans Serif"/>
              </a:rPr>
              <a:t>8</a:t>
            </a:r>
            <a:endParaRPr sz="5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4548" y="4938141"/>
            <a:ext cx="269748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Продукция</a:t>
            </a:r>
            <a:r>
              <a:rPr dirty="0" sz="1800" spc="-5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12700" marR="160020">
              <a:lnSpc>
                <a:spcPct val="100000"/>
              </a:lnSpc>
            </a:pPr>
            <a:r>
              <a:rPr dirty="0" sz="1800" spc="-10">
                <a:latin typeface="Microsoft Sans Serif"/>
                <a:cs typeface="Microsoft Sans Serif"/>
              </a:rPr>
              <a:t>чай, варенье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из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шишек,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джемы,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сиропы,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20">
                <a:latin typeface="Microsoft Sans Serif"/>
                <a:cs typeface="Microsoft Sans Serif"/>
              </a:rPr>
              <a:t>орехи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сиропе,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конфеты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8888" y="2340864"/>
            <a:ext cx="3732275" cy="43510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8759" y="1616709"/>
            <a:ext cx="5467350" cy="3584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828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СПК</a:t>
            </a:r>
            <a:r>
              <a:rPr dirty="0" sz="2400" spc="-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C00000"/>
                </a:solidFill>
                <a:latin typeface="Arial"/>
                <a:cs typeface="Arial"/>
              </a:rPr>
              <a:t>«Левочский»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Arial"/>
              <a:cs typeface="Arial"/>
            </a:endParaRPr>
          </a:p>
          <a:p>
            <a:pPr marL="67691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СПК </a:t>
            </a:r>
            <a:r>
              <a:rPr dirty="0" sz="1800" spc="-15" b="1">
                <a:latin typeface="Arial"/>
                <a:cs typeface="Arial"/>
              </a:rPr>
              <a:t>Левочский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в </a:t>
            </a:r>
            <a:r>
              <a:rPr dirty="0" sz="1800" spc="-5" b="1">
                <a:latin typeface="Arial"/>
                <a:cs typeface="Arial"/>
              </a:rPr>
              <a:t>2021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году: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1847214">
              <a:lnSpc>
                <a:spcPct val="100000"/>
              </a:lnSpc>
            </a:pPr>
            <a:r>
              <a:rPr dirty="0" sz="1800" spc="-25">
                <a:latin typeface="Microsoft Sans Serif"/>
                <a:cs typeface="Microsoft Sans Serif"/>
              </a:rPr>
              <a:t>Закончена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реконструкция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цеха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переработке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молока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20">
                <a:latin typeface="Microsoft Sans Serif"/>
                <a:cs typeface="Microsoft Sans Serif"/>
              </a:rPr>
              <a:t>Произведено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молока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2872,2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т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470">
                <a:latin typeface="Microsoft Sans Serif"/>
                <a:cs typeface="Microsoft Sans Serif"/>
              </a:rPr>
              <a:t>–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102,3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%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Microsoft Sans Serif"/>
                <a:cs typeface="Microsoft Sans Serif"/>
              </a:rPr>
              <a:t>Надой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корову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470">
                <a:latin typeface="Microsoft Sans Serif"/>
                <a:cs typeface="Microsoft Sans Serif"/>
              </a:rPr>
              <a:t>–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7223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75">
                <a:latin typeface="Microsoft Sans Serif"/>
                <a:cs typeface="Microsoft Sans Serif"/>
              </a:rPr>
              <a:t>кг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(+98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0">
                <a:latin typeface="Microsoft Sans Serif"/>
                <a:cs typeface="Microsoft Sans Serif"/>
              </a:rPr>
              <a:t>кг)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Microsoft Sans Serif"/>
                <a:cs typeface="Microsoft Sans Serif"/>
              </a:rPr>
              <a:t>Племенные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продажи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470">
                <a:latin typeface="Microsoft Sans Serif"/>
                <a:cs typeface="Microsoft Sans Serif"/>
              </a:rPr>
              <a:t>–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81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гол.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(+7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гол.)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1527" y="581913"/>
            <a:ext cx="3888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F34740"/>
                </a:solidFill>
                <a:latin typeface="Microsoft Sans Serif"/>
                <a:cs typeface="Microsoft Sans Serif"/>
              </a:rPr>
              <a:t>ХВОЙНИНСКИЙ</a:t>
            </a:r>
            <a:r>
              <a:rPr dirty="0" sz="1400" spc="14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5">
                <a:solidFill>
                  <a:srgbClr val="F34740"/>
                </a:solidFill>
                <a:latin typeface="Microsoft Sans Serif"/>
                <a:cs typeface="Microsoft Sans Serif"/>
              </a:rPr>
              <a:t>МУНИЦИПАЛЬНЫЙ</a:t>
            </a:r>
            <a:r>
              <a:rPr dirty="0" sz="1400" spc="130">
                <a:solidFill>
                  <a:srgbClr val="F3474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34740"/>
                </a:solidFill>
                <a:latin typeface="Microsoft Sans Serif"/>
                <a:cs typeface="Microsoft Sans Serif"/>
              </a:rPr>
              <a:t>ОКРУГ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5864" y="338327"/>
            <a:ext cx="941831" cy="8869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244" y="236677"/>
            <a:ext cx="73279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b="0">
                <a:solidFill>
                  <a:srgbClr val="AEABAB"/>
                </a:solidFill>
                <a:latin typeface="Microsoft Sans Serif"/>
                <a:cs typeface="Microsoft Sans Serif"/>
              </a:rPr>
              <a:t>0</a:t>
            </a:r>
            <a:r>
              <a:rPr dirty="0" sz="5000" b="0">
                <a:latin typeface="Microsoft Sans Serif"/>
                <a:cs typeface="Microsoft Sans Serif"/>
              </a:rPr>
              <a:t>9</a:t>
            </a:r>
            <a:endParaRPr sz="5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2023-05-31T10:47:05Z</dcterms:created>
  <dcterms:modified xsi:type="dcterms:W3CDTF">2023-05-31T10:47:05Z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2023-05-31T00:00:00Z</vt:filetime>
  </property>
</Properties>
</file>