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59" r:id="rId1"/>
  </p:sldMasterIdLst>
  <p:notesMasterIdLst>
    <p:notesMasterId r:id="rId26"/>
  </p:notesMasterIdLst>
  <p:handoutMasterIdLst>
    <p:handoutMasterId r:id="rId27"/>
  </p:handoutMasterIdLst>
  <p:sldIdLst>
    <p:sldId id="631" r:id="rId2"/>
    <p:sldId id="641" r:id="rId3"/>
    <p:sldId id="919" r:id="rId4"/>
    <p:sldId id="637" r:id="rId5"/>
    <p:sldId id="910" r:id="rId6"/>
    <p:sldId id="911" r:id="rId7"/>
    <p:sldId id="918" r:id="rId8"/>
    <p:sldId id="912" r:id="rId9"/>
    <p:sldId id="913" r:id="rId10"/>
    <p:sldId id="914" r:id="rId11"/>
    <p:sldId id="640" r:id="rId12"/>
    <p:sldId id="917" r:id="rId13"/>
    <p:sldId id="642" r:id="rId14"/>
    <p:sldId id="644" r:id="rId15"/>
    <p:sldId id="907" r:id="rId16"/>
    <p:sldId id="643" r:id="rId17"/>
    <p:sldId id="920" r:id="rId18"/>
    <p:sldId id="921" r:id="rId19"/>
    <p:sldId id="688" r:id="rId20"/>
    <p:sldId id="689" r:id="rId21"/>
    <p:sldId id="915" r:id="rId22"/>
    <p:sldId id="690" r:id="rId23"/>
    <p:sldId id="916" r:id="rId24"/>
    <p:sldId id="92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08B1A3"/>
    <a:srgbClr val="712C4C"/>
    <a:srgbClr val="D9126B"/>
    <a:srgbClr val="FF3333"/>
    <a:srgbClr val="5C49A3"/>
    <a:srgbClr val="0063A4"/>
    <a:srgbClr val="4B2415"/>
    <a:srgbClr val="8C4326"/>
    <a:srgbClr val="8B54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83" autoAdjust="0"/>
    <p:restoredTop sz="96224" autoAdjust="0"/>
  </p:normalViewPr>
  <p:slideViewPr>
    <p:cSldViewPr snapToGrid="0" snapToObjects="1">
      <p:cViewPr varScale="1">
        <p:scale>
          <a:sx n="83" d="100"/>
          <a:sy n="83" d="100"/>
        </p:scale>
        <p:origin x="1229" y="1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9B5FB-6F98-F64F-AC02-32AD7E2FB166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F8346-7179-8F40-95AD-BD236CA12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060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DD863-33C6-854E-959D-D98517C43B7A}" type="datetimeFigureOut">
              <a:rPr lang="en-US" smtClean="0"/>
              <a:t>6/5/2023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0A4A12-7E97-6B41-A77E-C63541191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476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82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829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010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A4A12-7E97-6B41-A77E-C635411915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42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444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549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5363" y="768350"/>
            <a:ext cx="5113337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29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88;&#1086;&#1080;&#1079;&#1074;&#1086;&#1076;&#1080;&#1090;&#1077;&#1083;&#1100;&#1085;&#1086;&#1089;&#1090;&#1100;.&#1088;&#1092;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ПОСОБИЯ\обложки к тренингам\новые\ПАнализ\обложки новые-5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4"/>
          <a:stretch/>
        </p:blipFill>
        <p:spPr bwMode="auto">
          <a:xfrm>
            <a:off x="1" y="20739"/>
            <a:ext cx="9163324" cy="683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8306" y="6356352"/>
            <a:ext cx="376985" cy="365125"/>
          </a:xfrm>
        </p:spPr>
        <p:txBody>
          <a:bodyPr/>
          <a:lstStyle>
            <a:lvl1pPr>
              <a:defRPr>
                <a:solidFill>
                  <a:srgbClr val="0063A4"/>
                </a:solidFill>
              </a:defRPr>
            </a:lvl1pPr>
          </a:lstStyle>
          <a:p>
            <a:fld id="{C33C34FD-A43B-634A-9B8C-9626670F7CE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70579" y="3304305"/>
            <a:ext cx="4578164" cy="2040934"/>
          </a:xfrm>
          <a:noFill/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70580" y="5382395"/>
            <a:ext cx="4578163" cy="778933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 b="1" baseline="0">
                <a:solidFill>
                  <a:srgbClr val="0063A4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2169864" y="6297615"/>
            <a:ext cx="4578350" cy="423333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Москва 201</a:t>
            </a:r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9391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8306" y="6356352"/>
            <a:ext cx="376985" cy="365125"/>
          </a:xfrm>
        </p:spPr>
        <p:txBody>
          <a:bodyPr/>
          <a:lstStyle>
            <a:lvl1pPr>
              <a:defRPr>
                <a:solidFill>
                  <a:srgbClr val="0B478D"/>
                </a:solidFill>
              </a:defRPr>
            </a:lvl1pPr>
          </a:lstStyle>
          <a:p>
            <a:fld id="{C33C34FD-A43B-634A-9B8C-9626670F7CE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51" name="Picture 3" descr="D:\ФЦК\плакаты\рт\рб2-32-32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700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4659" y="1789959"/>
            <a:ext cx="4578164" cy="2040934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 b="1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4660" y="4235238"/>
            <a:ext cx="4578163" cy="778933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Подзаголовок презентации</a:t>
            </a:r>
            <a:endParaRPr lang="en-US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523944" y="6297615"/>
            <a:ext cx="4578350" cy="423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/>
            <a:r>
              <a:rPr lang="ru-RU" dirty="0"/>
              <a:t>Москва 2015</a:t>
            </a:r>
            <a:endParaRPr lang="en-US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523944" y="5402542"/>
            <a:ext cx="4578350" cy="762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  <a:endParaRPr lang="en-US" dirty="0"/>
          </a:p>
        </p:txBody>
      </p:sp>
      <p:sp>
        <p:nvSpPr>
          <p:cNvPr id="10" name="Прямоугольник 9">
            <a:hlinkClick r:id="rId3"/>
          </p:cNvPr>
          <p:cNvSpPr/>
          <p:nvPr userDrawn="1"/>
        </p:nvSpPr>
        <p:spPr>
          <a:xfrm>
            <a:off x="6448692" y="6450156"/>
            <a:ext cx="206607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ru-RU" sz="1400" b="1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производительность.рф</a:t>
            </a:r>
            <a:endParaRPr lang="ru-RU" sz="14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232756" y="465513"/>
            <a:ext cx="3325091" cy="13134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ФЦК\логотипы\фцк\логотип ФЦК-01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44" y="465513"/>
            <a:ext cx="3315970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87325" y="4052506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86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04721E-1E4D-46E2-8739-2EE4B5901D43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92B02-5E17-40D2-A734-C9DAFF5A3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93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324" y="0"/>
            <a:ext cx="7254823" cy="995904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234000" indent="-234000">
              <a:buFont typeface="Arial" panose="020B0604020202020204" pitchFamily="34" charset="0"/>
              <a:buChar char="•"/>
              <a:defRPr sz="2400"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+mn-lt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+mn-lt"/>
              </a:defRPr>
            </a:lvl4pPr>
            <a:lvl5pPr marL="2057400" indent="-228600">
              <a:buFont typeface="Arial" panose="020B0604020202020204" pitchFamily="34" charset="0"/>
              <a:buChar char="•"/>
              <a:defRPr sz="2400">
                <a:latin typeface="+mn-lt"/>
              </a:defRPr>
            </a:lvl5pPr>
          </a:lstStyle>
          <a:p>
            <a:pPr lvl="0"/>
            <a:r>
              <a:rPr lang="ru-RU" dirty="0"/>
              <a:t>Вставить сюда текст/таблицу/диаграмму/картинку/</a:t>
            </a:r>
            <a:r>
              <a:rPr lang="en-US" dirty="0"/>
              <a:t>SmartArt</a:t>
            </a:r>
          </a:p>
          <a:p>
            <a:pPr lvl="1"/>
            <a:r>
              <a:rPr lang="en-US" dirty="0"/>
              <a:t>Level 2</a:t>
            </a:r>
            <a:endParaRPr lang="ru-RU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4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2" descr="C:\Users\User\Desktop\ПОСОБИЯ\обложки к тренингам\новые\ПАнализ\обложки новые-5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3438044"/>
            <a:ext cx="9144000" cy="343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4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ПОСОБИЯ\обложки к тренингам\новые\ПАнализ\обложки новые-5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2898914" y="2708592"/>
            <a:ext cx="3523441" cy="2394997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36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10442" y="1922472"/>
            <a:ext cx="3714157" cy="627351"/>
          </a:xfrm>
        </p:spPr>
        <p:txBody>
          <a:bodyPr anchor="b">
            <a:normAutofit/>
          </a:bodyPr>
          <a:lstStyle>
            <a:lvl1pPr marL="0" indent="0">
              <a:buNone/>
              <a:defRPr sz="36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Глава 1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User\Desktop\ПОСОБИЯ\обложки к тренингам\новые\ПАнализ\обложки новые-51.jpg">
            <a:extLst>
              <a:ext uri="{FF2B5EF4-FFF2-40B4-BE49-F238E27FC236}">
                <a16:creationId xmlns:a16="http://schemas.microsoft.com/office/drawing/2014/main" id="{DA42AA7A-EDC6-4CEC-9146-128CFF55344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5442" r="75839" b="87072"/>
          <a:stretch/>
        </p:blipFill>
        <p:spPr bwMode="auto">
          <a:xfrm>
            <a:off x="461859" y="582432"/>
            <a:ext cx="1764561" cy="50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21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8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2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074" name="Picture 2" descr="D:\ФЦК\плакаты\рт\рб23w-35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922"/>
            <a:ext cx="9144000" cy="68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16297" y="3481684"/>
            <a:ext cx="3523441" cy="239499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800" b="1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20503" y="2595808"/>
            <a:ext cx="3714157" cy="62735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Раздел</a:t>
            </a:r>
            <a:endParaRPr lang="en-US" dirty="0"/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629549" y="1475117"/>
            <a:ext cx="662397" cy="1806575"/>
          </a:xfrm>
        </p:spPr>
        <p:txBody>
          <a:bodyPr anchor="b">
            <a:normAutofit/>
          </a:bodyPr>
          <a:lstStyle>
            <a:lvl1pPr marL="0" indent="0" algn="r">
              <a:buNone/>
              <a:defRPr sz="8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</a:t>
            </a:r>
            <a:endParaRPr lang="en-US" dirty="0"/>
          </a:p>
        </p:txBody>
      </p:sp>
      <p:pic>
        <p:nvPicPr>
          <p:cNvPr id="23" name="Picture 2" descr="D:\ФЦК\преза\обложка-2-31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5774" y="424068"/>
            <a:ext cx="2753140" cy="979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187325" y="3237859"/>
            <a:ext cx="4346575" cy="0"/>
          </a:xfrm>
          <a:prstGeom prst="line">
            <a:avLst/>
          </a:prstGeom>
          <a:ln w="508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06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113417"/>
            <a:ext cx="9144001" cy="744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D:\ФЦК\логотипы\фцк\логотип ФЦК-01.png"/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419" y="214348"/>
            <a:ext cx="992276" cy="32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8450" y="5997282"/>
            <a:ext cx="6712155" cy="995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651" y="1294462"/>
            <a:ext cx="8229600" cy="4831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76710" y="6467359"/>
            <a:ext cx="3769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63A4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C33C34FD-A43B-634A-9B8C-9626670F7CE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702746"/>
            <a:ext cx="9144000" cy="0"/>
          </a:xfrm>
          <a:prstGeom prst="line">
            <a:avLst/>
          </a:prstGeom>
          <a:ln>
            <a:solidFill>
              <a:srgbClr val="0063A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1" y="745558"/>
            <a:ext cx="7441034" cy="0"/>
          </a:xfrm>
          <a:prstGeom prst="line">
            <a:avLst/>
          </a:prstGeom>
          <a:ln>
            <a:solidFill>
              <a:srgbClr val="F2652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:\Users\User\Desktop\ПОСОБИЯ\обложки к тренингам\новые\ПАнализ\обложки новые-51.jpg">
            <a:extLst>
              <a:ext uri="{FF2B5EF4-FFF2-40B4-BE49-F238E27FC236}">
                <a16:creationId xmlns:a16="http://schemas.microsoft.com/office/drawing/2014/main" id="{EB385B89-112B-43AD-91AA-92727E1A8D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" t="5442" r="75839" b="87072"/>
          <a:stretch/>
        </p:blipFill>
        <p:spPr bwMode="auto">
          <a:xfrm>
            <a:off x="7724124" y="204364"/>
            <a:ext cx="1175658" cy="33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32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1" r:id="rId2"/>
    <p:sldLayoutId id="2147483676" r:id="rId3"/>
    <p:sldLayoutId id="2147483662" r:id="rId4"/>
    <p:sldLayoutId id="2147483665" r:id="rId5"/>
    <p:sldLayoutId id="2147483677" r:id="rId6"/>
    <p:sldLayoutId id="2147483678" r:id="rId7"/>
    <p:sldLayoutId id="2147483680" r:id="rId8"/>
    <p:sldLayoutId id="2147483682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hf hdr="0" ftr="0" dt="0"/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2000" kern="1200" spc="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34000" indent="-234000" algn="l" defTabSz="457200" rtl="0" eaLnBrk="1" latinLnBrk="0" hangingPunct="1">
        <a:lnSpc>
          <a:spcPct val="110000"/>
        </a:lnSpc>
        <a:spcBef>
          <a:spcPts val="11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100000"/>
        </a:lnSpc>
        <a:spcBef>
          <a:spcPct val="20000"/>
        </a:spcBef>
        <a:buClr>
          <a:srgbClr val="F265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ct val="20000"/>
        </a:spcBef>
        <a:buClr>
          <a:srgbClr val="F265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ct val="20000"/>
        </a:spcBef>
        <a:buClr>
          <a:srgbClr val="F265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ct val="20000"/>
        </a:spcBef>
        <a:buClr>
          <a:srgbClr val="F265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338470" y="3510045"/>
            <a:ext cx="6374295" cy="1419764"/>
          </a:xfrm>
        </p:spPr>
        <p:txBody>
          <a:bodyPr>
            <a:normAutofit/>
          </a:bodyPr>
          <a:lstStyle/>
          <a:p>
            <a:r>
              <a:rPr lang="ru-RU" dirty="0"/>
              <a:t>ПРОИЗВОДСТВЕННЫЙ АНАЛИЗ</a:t>
            </a: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170580" y="4965283"/>
            <a:ext cx="4578163" cy="77893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Тренинг</a:t>
            </a:r>
          </a:p>
          <a:p>
            <a:r>
              <a:rPr lang="ru-RU" dirty="0"/>
              <a:t>Версия 1.0/09.20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00CF55-CA80-4FBA-801B-3E44D202B854}"/>
              </a:ext>
            </a:extLst>
          </p:cNvPr>
          <p:cNvSpPr txBox="1"/>
          <p:nvPr/>
        </p:nvSpPr>
        <p:spPr>
          <a:xfrm>
            <a:off x="2107845" y="6204169"/>
            <a:ext cx="5064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/>
              <a:t>© ФЕДЕРАЛЬНЫЙ ЦЕНТР КОМПЕТЕНЦИЙ, 2019</a:t>
            </a:r>
            <a:endParaRPr lang="en-US" sz="1000" dirty="0"/>
          </a:p>
          <a:p>
            <a:pPr algn="ctr"/>
            <a:r>
              <a:rPr lang="ru-RU" sz="1000" dirty="0"/>
              <a:t>© ФЕДЕРАЛЬНЫЙ ЦЕНТР КОМПЕТЕНЦИЙ, 2020, с изменениями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12765" y="0"/>
            <a:ext cx="1378371" cy="5461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9455" y="350982"/>
            <a:ext cx="1801125" cy="10529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98618" y="6204169"/>
            <a:ext cx="374996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458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03BE82-EAE4-48D3-A796-5533272B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C34FD-A43B-634A-9B8C-9626670F7CE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63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63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58A5DE1A-BE44-4259-8B09-2DD113F33CF8}"/>
              </a:ext>
            </a:extLst>
          </p:cNvPr>
          <p:cNvSpPr txBox="1">
            <a:spLocks/>
          </p:cNvSpPr>
          <p:nvPr/>
        </p:nvSpPr>
        <p:spPr>
          <a:xfrm>
            <a:off x="109179" y="64295"/>
            <a:ext cx="7642901" cy="5878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ВАРИАНТЫ ПА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CDF0D9-8CC6-4706-8371-2B5231246510}"/>
              </a:ext>
            </a:extLst>
          </p:cNvPr>
          <p:cNvSpPr/>
          <p:nvPr/>
        </p:nvSpPr>
        <p:spPr>
          <a:xfrm>
            <a:off x="2158327" y="830193"/>
            <a:ext cx="45625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Темп производства меньше 1 шт./смена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E1DB367-FEE9-4B69-8164-AD78B02EBE8E}"/>
              </a:ext>
            </a:extLst>
          </p:cNvPr>
          <p:cNvSpPr>
            <a:spLocks noChangeAspect="1"/>
          </p:cNvSpPr>
          <p:nvPr/>
        </p:nvSpPr>
        <p:spPr>
          <a:xfrm>
            <a:off x="109179" y="830193"/>
            <a:ext cx="396000" cy="396000"/>
          </a:xfrm>
          <a:prstGeom prst="ellipse">
            <a:avLst/>
          </a:prstGeom>
          <a:solidFill>
            <a:srgbClr val="712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D32C5F7-87D6-40D5-9487-4654F1C9D4D4}"/>
              </a:ext>
            </a:extLst>
          </p:cNvPr>
          <p:cNvSpPr/>
          <p:nvPr/>
        </p:nvSpPr>
        <p:spPr>
          <a:xfrm>
            <a:off x="1139499" y="1972260"/>
            <a:ext cx="1013285" cy="4352570"/>
          </a:xfrm>
          <a:prstGeom prst="roundRect">
            <a:avLst/>
          </a:prstGeom>
          <a:noFill/>
          <a:ln w="28575">
            <a:solidFill>
              <a:srgbClr val="F26522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41FC3A-83B9-4713-8C86-8854B84A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241" y="1230302"/>
            <a:ext cx="6863030" cy="548686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52080" y="48508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3859" y="3250469"/>
            <a:ext cx="9144000" cy="36524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6B9BB-9B36-45AC-A993-5E589AF51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0994" y="3654663"/>
            <a:ext cx="4939390" cy="2828309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214677" y="788103"/>
            <a:ext cx="4805286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914400">
              <a:spcBef>
                <a:spcPts val="300"/>
              </a:spcBef>
              <a:buClrTx/>
              <a:buSzPct val="100000"/>
              <a:buNone/>
            </a:pPr>
            <a:r>
              <a:rPr lang="ru-RU" sz="2000" b="1" dirty="0"/>
              <a:t>В шаблон бланка ПА внести:</a:t>
            </a:r>
            <a:endParaRPr lang="ru-RU" sz="2000" dirty="0"/>
          </a:p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dirty="0"/>
              <a:t>Наименование продукта </a:t>
            </a:r>
          </a:p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dirty="0"/>
              <a:t>Оборудование</a:t>
            </a:r>
          </a:p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dirty="0"/>
              <a:t>Исполнитель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BEE-CD74-4E49-9991-6A4EEEAC08F6}" type="slidenum">
              <a:rPr lang="ru-RU" smtClean="0">
                <a:latin typeface="+mn-lt"/>
              </a:rPr>
              <a:pPr/>
              <a:t>11</a:t>
            </a:fld>
            <a:endParaRPr lang="ru-RU" dirty="0"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3324" y="-121920"/>
            <a:ext cx="7254823" cy="995904"/>
          </a:xfrm>
        </p:spPr>
        <p:txBody>
          <a:bodyPr/>
          <a:lstStyle/>
          <a:p>
            <a:r>
              <a:rPr lang="ru-RU" dirty="0"/>
              <a:t>ЗАПОЛНЕНИЕ БЛАНКА ПРОИЗВОДСТВЕННОГО АНАЛИЗА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72138" y="966733"/>
            <a:ext cx="8314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831312" y="3468306"/>
            <a:ext cx="290992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случае неизменного темпа на длительные периоды</a:t>
            </a:r>
            <a:r>
              <a:rPr lang="en-US" dirty="0"/>
              <a:t> </a:t>
            </a:r>
            <a:r>
              <a:rPr lang="ru-RU" dirty="0"/>
              <a:t>графа «План» может быть заполнена предварительно. </a:t>
            </a:r>
          </a:p>
          <a:p>
            <a:pPr>
              <a:spcBef>
                <a:spcPts val="1200"/>
              </a:spcBef>
            </a:pPr>
            <a:r>
              <a:rPr lang="ru-RU" dirty="0"/>
              <a:t>В случае частых корректировок сменного задания графа «План» заполняется вручную в начале смены.</a:t>
            </a:r>
          </a:p>
        </p:txBody>
      </p:sp>
      <p:sp>
        <p:nvSpPr>
          <p:cNvPr id="30" name="Oval 24"/>
          <p:cNvSpPr>
            <a:spLocks noChangeAspect="1" noChangeArrowheads="1"/>
          </p:cNvSpPr>
          <p:nvPr/>
        </p:nvSpPr>
        <p:spPr bwMode="auto">
          <a:xfrm>
            <a:off x="346012" y="1225285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1</a:t>
            </a:r>
          </a:p>
        </p:txBody>
      </p:sp>
      <p:sp>
        <p:nvSpPr>
          <p:cNvPr id="33" name="Oval 24"/>
          <p:cNvSpPr>
            <a:spLocks noChangeAspect="1" noChangeArrowheads="1"/>
          </p:cNvSpPr>
          <p:nvPr/>
        </p:nvSpPr>
        <p:spPr bwMode="auto">
          <a:xfrm>
            <a:off x="346012" y="1556509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2</a:t>
            </a:r>
          </a:p>
        </p:txBody>
      </p:sp>
      <p:sp>
        <p:nvSpPr>
          <p:cNvPr id="48" name="Oval 24"/>
          <p:cNvSpPr>
            <a:spLocks noChangeAspect="1" noChangeArrowheads="1"/>
          </p:cNvSpPr>
          <p:nvPr/>
        </p:nvSpPr>
        <p:spPr bwMode="auto">
          <a:xfrm>
            <a:off x="346012" y="1906103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3</a:t>
            </a:r>
          </a:p>
        </p:txBody>
      </p:sp>
      <p:sp>
        <p:nvSpPr>
          <p:cNvPr id="49" name="Oval 24"/>
          <p:cNvSpPr>
            <a:spLocks noChangeAspect="1" noChangeArrowheads="1"/>
          </p:cNvSpPr>
          <p:nvPr/>
        </p:nvSpPr>
        <p:spPr bwMode="auto">
          <a:xfrm>
            <a:off x="4713391" y="1225284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4</a:t>
            </a:r>
          </a:p>
        </p:txBody>
      </p:sp>
      <p:sp>
        <p:nvSpPr>
          <p:cNvPr id="50" name="Oval 24"/>
          <p:cNvSpPr>
            <a:spLocks noChangeAspect="1" noChangeArrowheads="1"/>
          </p:cNvSpPr>
          <p:nvPr/>
        </p:nvSpPr>
        <p:spPr bwMode="auto">
          <a:xfrm>
            <a:off x="4713391" y="1572668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5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58500" y="2430310"/>
            <a:ext cx="87555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i="1" dirty="0">
                <a:solidFill>
                  <a:srgbClr val="5C49A3"/>
                </a:solidFill>
              </a:rPr>
              <a:t>Количество строк в бланке ПА сделать в соответствии с количеством периодов времени</a:t>
            </a:r>
          </a:p>
        </p:txBody>
      </p:sp>
      <p:pic>
        <p:nvPicPr>
          <p:cNvPr id="4098" name="Picture 2" descr="C:\Users\User\Desktop\Производственный анализ13.05.2019-17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6" y="3332368"/>
            <a:ext cx="751454" cy="69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36252" y="1148027"/>
            <a:ext cx="4540195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dirty="0"/>
              <a:t>Требуемый темп выпуска</a:t>
            </a:r>
          </a:p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dirty="0">
                <a:solidFill>
                  <a:srgbClr val="000000"/>
                </a:solidFill>
              </a:rPr>
              <a:t>Суточная потребность</a:t>
            </a:r>
          </a:p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dirty="0">
                <a:solidFill>
                  <a:srgbClr val="000000"/>
                </a:solidFill>
              </a:rPr>
              <a:t>Промежутки времени  </a:t>
            </a:r>
          </a:p>
        </p:txBody>
      </p:sp>
      <p:sp>
        <p:nvSpPr>
          <p:cNvPr id="37" name="Oval 24"/>
          <p:cNvSpPr>
            <a:spLocks noChangeAspect="1" noChangeArrowheads="1"/>
          </p:cNvSpPr>
          <p:nvPr/>
        </p:nvSpPr>
        <p:spPr bwMode="auto">
          <a:xfrm>
            <a:off x="3423579" y="4758342"/>
            <a:ext cx="258866" cy="256800"/>
          </a:xfrm>
          <a:prstGeom prst="ellipse">
            <a:avLst/>
          </a:prstGeom>
          <a:solidFill>
            <a:srgbClr val="712C4C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5" name="Oval 24"/>
          <p:cNvSpPr>
            <a:spLocks noChangeAspect="1" noChangeArrowheads="1"/>
          </p:cNvSpPr>
          <p:nvPr/>
        </p:nvSpPr>
        <p:spPr bwMode="auto">
          <a:xfrm>
            <a:off x="4730359" y="3671012"/>
            <a:ext cx="258866" cy="256800"/>
          </a:xfrm>
          <a:prstGeom prst="ellipse">
            <a:avLst/>
          </a:prstGeom>
          <a:solidFill>
            <a:srgbClr val="712C4C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6" name="Oval 24"/>
          <p:cNvSpPr>
            <a:spLocks noChangeAspect="1" noChangeArrowheads="1"/>
          </p:cNvSpPr>
          <p:nvPr/>
        </p:nvSpPr>
        <p:spPr bwMode="auto">
          <a:xfrm>
            <a:off x="8004280" y="3601650"/>
            <a:ext cx="258866" cy="256800"/>
          </a:xfrm>
          <a:prstGeom prst="ellipse">
            <a:avLst/>
          </a:prstGeom>
          <a:solidFill>
            <a:srgbClr val="712C4C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7" name="Oval 24"/>
          <p:cNvSpPr>
            <a:spLocks noChangeAspect="1" noChangeArrowheads="1"/>
          </p:cNvSpPr>
          <p:nvPr/>
        </p:nvSpPr>
        <p:spPr bwMode="auto">
          <a:xfrm>
            <a:off x="7941305" y="3846084"/>
            <a:ext cx="258866" cy="256800"/>
          </a:xfrm>
          <a:prstGeom prst="ellipse">
            <a:avLst/>
          </a:prstGeom>
          <a:solidFill>
            <a:srgbClr val="712C4C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 flipH="1">
            <a:off x="3785758" y="4350619"/>
            <a:ext cx="137593" cy="1719278"/>
          </a:xfrm>
          <a:prstGeom prst="rightBrace">
            <a:avLst>
              <a:gd name="adj1" fmla="val 94642"/>
              <a:gd name="adj2" fmla="val 33520"/>
            </a:avLst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Oval 24"/>
          <p:cNvSpPr>
            <a:spLocks noChangeAspect="1" noChangeArrowheads="1"/>
          </p:cNvSpPr>
          <p:nvPr/>
        </p:nvSpPr>
        <p:spPr bwMode="auto">
          <a:xfrm>
            <a:off x="7989803" y="3835054"/>
            <a:ext cx="258866" cy="256800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5</a:t>
            </a:r>
          </a:p>
        </p:txBody>
      </p:sp>
      <p:sp>
        <p:nvSpPr>
          <p:cNvPr id="22" name="Oval 24"/>
          <p:cNvSpPr>
            <a:spLocks noChangeAspect="1" noChangeArrowheads="1"/>
          </p:cNvSpPr>
          <p:nvPr/>
        </p:nvSpPr>
        <p:spPr bwMode="auto">
          <a:xfrm>
            <a:off x="8056017" y="3593703"/>
            <a:ext cx="258866" cy="256800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4</a:t>
            </a:r>
          </a:p>
        </p:txBody>
      </p:sp>
      <p:sp>
        <p:nvSpPr>
          <p:cNvPr id="23" name="Oval 24"/>
          <p:cNvSpPr>
            <a:spLocks noChangeAspect="1" noChangeArrowheads="1"/>
          </p:cNvSpPr>
          <p:nvPr/>
        </p:nvSpPr>
        <p:spPr bwMode="auto">
          <a:xfrm>
            <a:off x="5029670" y="3522301"/>
            <a:ext cx="258866" cy="256800"/>
          </a:xfrm>
          <a:prstGeom prst="ellipse">
            <a:avLst/>
          </a:prstGeom>
          <a:solidFill>
            <a:srgbClr val="712C4C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4" name="Oval 24"/>
          <p:cNvSpPr>
            <a:spLocks noChangeAspect="1" noChangeArrowheads="1"/>
          </p:cNvSpPr>
          <p:nvPr/>
        </p:nvSpPr>
        <p:spPr bwMode="auto">
          <a:xfrm>
            <a:off x="4780399" y="3658650"/>
            <a:ext cx="258866" cy="256800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2</a:t>
            </a:r>
          </a:p>
        </p:txBody>
      </p:sp>
      <p:sp>
        <p:nvSpPr>
          <p:cNvPr id="25" name="Oval 24"/>
          <p:cNvSpPr>
            <a:spLocks noChangeAspect="1" noChangeArrowheads="1"/>
          </p:cNvSpPr>
          <p:nvPr/>
        </p:nvSpPr>
        <p:spPr bwMode="auto">
          <a:xfrm>
            <a:off x="3482371" y="4758342"/>
            <a:ext cx="258866" cy="256800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6</a:t>
            </a:r>
          </a:p>
        </p:txBody>
      </p:sp>
      <p:sp>
        <p:nvSpPr>
          <p:cNvPr id="32" name="Oval 24">
            <a:extLst>
              <a:ext uri="{FF2B5EF4-FFF2-40B4-BE49-F238E27FC236}">
                <a16:creationId xmlns:a16="http://schemas.microsoft.com/office/drawing/2014/main" id="{DAF5B34A-6089-4FEE-826F-C000AB5AAF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36252" y="3951039"/>
            <a:ext cx="258866" cy="256800"/>
          </a:xfrm>
          <a:prstGeom prst="ellipse">
            <a:avLst/>
          </a:prstGeom>
          <a:solidFill>
            <a:srgbClr val="712C4C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5" name="Oval 24">
            <a:extLst>
              <a:ext uri="{FF2B5EF4-FFF2-40B4-BE49-F238E27FC236}">
                <a16:creationId xmlns:a16="http://schemas.microsoft.com/office/drawing/2014/main" id="{849661C0-268F-4387-94DA-6F744B3833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87988" y="3943090"/>
            <a:ext cx="258866" cy="256800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3</a:t>
            </a:r>
          </a:p>
        </p:txBody>
      </p:sp>
      <p:sp>
        <p:nvSpPr>
          <p:cNvPr id="34" name="Oval 24"/>
          <p:cNvSpPr>
            <a:spLocks noChangeAspect="1" noChangeArrowheads="1"/>
          </p:cNvSpPr>
          <p:nvPr/>
        </p:nvSpPr>
        <p:spPr bwMode="auto">
          <a:xfrm>
            <a:off x="5085042" y="3522299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1</a:t>
            </a:r>
          </a:p>
        </p:txBody>
      </p:sp>
      <p:sp>
        <p:nvSpPr>
          <p:cNvPr id="31" name="Oval 24">
            <a:extLst>
              <a:ext uri="{FF2B5EF4-FFF2-40B4-BE49-F238E27FC236}">
                <a16:creationId xmlns:a16="http://schemas.microsoft.com/office/drawing/2014/main" id="{92AABDAE-ECB7-47D4-9991-CC7BF4EB75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02" y="1917366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6</a:t>
            </a:r>
          </a:p>
        </p:txBody>
      </p:sp>
      <p:pic>
        <p:nvPicPr>
          <p:cNvPr id="38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65629" y="52675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35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489EEB8-192D-4914-A44C-F864122E10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415" y="2750026"/>
          <a:ext cx="8209280" cy="1838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38859423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562920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51354759"/>
                    </a:ext>
                  </a:extLst>
                </a:gridCol>
              </a:tblGrid>
              <a:tr h="4808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план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факт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отклонение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903860"/>
                  </a:ext>
                </a:extLst>
              </a:tr>
              <a:tr h="13579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20891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163F2E-0808-4E4C-A1C9-90144F25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12</a:t>
            </a:fld>
            <a:endParaRPr lang="en-US"/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1DDF1B6B-E9DE-40BA-8CA8-321BD4C44FED}"/>
              </a:ext>
            </a:extLst>
          </p:cNvPr>
          <p:cNvSpPr txBox="1">
            <a:spLocks/>
          </p:cNvSpPr>
          <p:nvPr/>
        </p:nvSpPr>
        <p:spPr>
          <a:xfrm>
            <a:off x="253324" y="-121920"/>
            <a:ext cx="7254823" cy="995904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3200" dirty="0"/>
              <a:t>КАК ЗАПОЛНЯТЬ ЯЧЕЙКИ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60A77-A0B1-4700-8D58-60A5DDF7267A}"/>
              </a:ext>
            </a:extLst>
          </p:cNvPr>
          <p:cNvSpPr txBox="1"/>
          <p:nvPr/>
        </p:nvSpPr>
        <p:spPr>
          <a:xfrm>
            <a:off x="883920" y="327134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63A4"/>
                </a:solidFill>
              </a:rPr>
              <a:t>20</a:t>
            </a:r>
            <a:endParaRPr lang="ru-RU" sz="4400" b="1" dirty="0">
              <a:solidFill>
                <a:srgbClr val="0063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6D57C-EDA1-49AF-A049-1674F9225BDF}"/>
              </a:ext>
            </a:extLst>
          </p:cNvPr>
          <p:cNvSpPr txBox="1"/>
          <p:nvPr/>
        </p:nvSpPr>
        <p:spPr>
          <a:xfrm>
            <a:off x="2529840" y="3796168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63A4"/>
                </a:solidFill>
              </a:rPr>
              <a:t>80</a:t>
            </a:r>
            <a:endParaRPr lang="ru-RU" sz="4400" b="1" dirty="0">
              <a:solidFill>
                <a:srgbClr val="0063A4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69CDCB-BBE6-4490-9585-F67402BF2612}"/>
              </a:ext>
            </a:extLst>
          </p:cNvPr>
          <p:cNvCxnSpPr>
            <a:cxnSpLocks/>
          </p:cNvCxnSpPr>
          <p:nvPr/>
        </p:nvCxnSpPr>
        <p:spPr>
          <a:xfrm flipV="1">
            <a:off x="654575" y="3261181"/>
            <a:ext cx="2722880" cy="1317486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9B3C023-DB94-485D-ACDF-D55B671CAE9E}"/>
              </a:ext>
            </a:extLst>
          </p:cNvPr>
          <p:cNvCxnSpPr>
            <a:cxnSpLocks/>
          </p:cNvCxnSpPr>
          <p:nvPr/>
        </p:nvCxnSpPr>
        <p:spPr>
          <a:xfrm flipV="1">
            <a:off x="3372218" y="3261181"/>
            <a:ext cx="2722880" cy="1317486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CD89F10-95E3-4F08-873C-5F6B98E7BEAA}"/>
              </a:ext>
            </a:extLst>
          </p:cNvPr>
          <p:cNvCxnSpPr>
            <a:cxnSpLocks/>
          </p:cNvCxnSpPr>
          <p:nvPr/>
        </p:nvCxnSpPr>
        <p:spPr>
          <a:xfrm flipV="1">
            <a:off x="6089861" y="3248123"/>
            <a:ext cx="2722880" cy="1317486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E8AB2B-7B2B-48D3-BCC3-370C65D61884}"/>
              </a:ext>
            </a:extLst>
          </p:cNvPr>
          <p:cNvSpPr txBox="1"/>
          <p:nvPr/>
        </p:nvSpPr>
        <p:spPr>
          <a:xfrm>
            <a:off x="3710873" y="1375799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Данные за час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9448E7-15C1-4521-B8F7-F1027A4ED467}"/>
              </a:ext>
            </a:extLst>
          </p:cNvPr>
          <p:cNvSpPr txBox="1"/>
          <p:nvPr/>
        </p:nvSpPr>
        <p:spPr>
          <a:xfrm>
            <a:off x="2154256" y="5816639"/>
            <a:ext cx="5425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Данные накопительным итогом с начала смены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DA8E10A-069F-4B4E-B99A-1B77597FF02E}"/>
              </a:ext>
            </a:extLst>
          </p:cNvPr>
          <p:cNvCxnSpPr>
            <a:cxnSpLocks/>
          </p:cNvCxnSpPr>
          <p:nvPr/>
        </p:nvCxnSpPr>
        <p:spPr>
          <a:xfrm flipH="1">
            <a:off x="2016016" y="1808480"/>
            <a:ext cx="1763504" cy="1544320"/>
          </a:xfrm>
          <a:prstGeom prst="straightConnector1">
            <a:avLst/>
          </a:prstGeom>
          <a:ln>
            <a:solidFill>
              <a:srgbClr val="08B1A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5F74796-9032-4491-A287-D5F116F697D7}"/>
              </a:ext>
            </a:extLst>
          </p:cNvPr>
          <p:cNvCxnSpPr>
            <a:cxnSpLocks/>
          </p:cNvCxnSpPr>
          <p:nvPr/>
        </p:nvCxnSpPr>
        <p:spPr>
          <a:xfrm flipH="1" flipV="1">
            <a:off x="3090780" y="4453340"/>
            <a:ext cx="484449" cy="1419106"/>
          </a:xfrm>
          <a:prstGeom prst="straightConnector1">
            <a:avLst/>
          </a:prstGeom>
          <a:ln>
            <a:solidFill>
              <a:srgbClr val="08B1A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3357" y="102958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5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Текст 3"/>
          <p:cNvSpPr>
            <a:spLocks noGrp="1"/>
          </p:cNvSpPr>
          <p:nvPr>
            <p:ph type="body" idx="4294967295"/>
          </p:nvPr>
        </p:nvSpPr>
        <p:spPr>
          <a:xfrm>
            <a:off x="268789" y="111305"/>
            <a:ext cx="5767387" cy="627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None/>
            </a:pPr>
            <a:r>
              <a:rPr lang="ru-RU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ПЛАН НА СМЕНУ</a:t>
            </a: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2C702BA1-2908-4206-80F7-092513EBD6BD}"/>
              </a:ext>
            </a:extLst>
          </p:cNvPr>
          <p:cNvSpPr/>
          <p:nvPr/>
        </p:nvSpPr>
        <p:spPr>
          <a:xfrm>
            <a:off x="1039676" y="1662577"/>
            <a:ext cx="1826374" cy="33556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r>
              <a:rPr lang="ru-RU" sz="2400" dirty="0"/>
              <a:t>УСЛОВИЯ</a:t>
            </a:r>
            <a:endParaRPr lang="en-US" sz="2400" b="1" dirty="0"/>
          </a:p>
        </p:txBody>
      </p:sp>
      <p:sp>
        <p:nvSpPr>
          <p:cNvPr id="21" name="Oval 40">
            <a:extLst>
              <a:ext uri="{FF2B5EF4-FFF2-40B4-BE49-F238E27FC236}">
                <a16:creationId xmlns:a16="http://schemas.microsoft.com/office/drawing/2014/main" id="{DA84B160-3C5E-425C-9168-D517ED2E99A6}"/>
              </a:ext>
            </a:extLst>
          </p:cNvPr>
          <p:cNvSpPr/>
          <p:nvPr/>
        </p:nvSpPr>
        <p:spPr>
          <a:xfrm>
            <a:off x="601011" y="1570298"/>
            <a:ext cx="520118" cy="520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26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26522"/>
                </a:solidFill>
              </a:rPr>
              <a:t>1</a:t>
            </a:r>
            <a:endParaRPr lang="en-US" sz="2800" b="1" dirty="0">
              <a:solidFill>
                <a:srgbClr val="F26522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843652" y="2103190"/>
            <a:ext cx="0" cy="4824000"/>
          </a:xfrm>
          <a:prstGeom prst="straightConnector1">
            <a:avLst/>
          </a:prstGeom>
          <a:ln>
            <a:solidFill>
              <a:srgbClr val="F2652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1246535" y="5209665"/>
            <a:ext cx="0" cy="1676972"/>
          </a:xfrm>
          <a:prstGeom prst="line">
            <a:avLst/>
          </a:prstGeom>
          <a:ln>
            <a:solidFill>
              <a:srgbClr val="08B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244542" y="5190729"/>
            <a:ext cx="720000" cy="0"/>
          </a:xfrm>
          <a:prstGeom prst="straightConnector1">
            <a:avLst/>
          </a:prstGeom>
          <a:ln>
            <a:solidFill>
              <a:srgbClr val="08B1A3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39">
            <a:extLst>
              <a:ext uri="{FF2B5EF4-FFF2-40B4-BE49-F238E27FC236}">
                <a16:creationId xmlns:a16="http://schemas.microsoft.com/office/drawing/2014/main" id="{2C702BA1-2908-4206-80F7-092513EBD6BD}"/>
              </a:ext>
            </a:extLst>
          </p:cNvPr>
          <p:cNvSpPr/>
          <p:nvPr/>
        </p:nvSpPr>
        <p:spPr>
          <a:xfrm>
            <a:off x="2344215" y="5024467"/>
            <a:ext cx="2397118" cy="335560"/>
          </a:xfrm>
          <a:prstGeom prst="rect">
            <a:avLst/>
          </a:prstGeom>
          <a:solidFill>
            <a:srgbClr val="08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r>
              <a:rPr lang="ru-RU" sz="2400" dirty="0"/>
              <a:t>ЗАДАЧА</a:t>
            </a:r>
            <a:endParaRPr lang="en-US" sz="2400" b="1" dirty="0"/>
          </a:p>
        </p:txBody>
      </p:sp>
      <p:sp>
        <p:nvSpPr>
          <p:cNvPr id="51" name="Oval 40">
            <a:extLst>
              <a:ext uri="{FF2B5EF4-FFF2-40B4-BE49-F238E27FC236}">
                <a16:creationId xmlns:a16="http://schemas.microsoft.com/office/drawing/2014/main" id="{DA84B160-3C5E-425C-9168-D517ED2E99A6}"/>
              </a:ext>
            </a:extLst>
          </p:cNvPr>
          <p:cNvSpPr/>
          <p:nvPr/>
        </p:nvSpPr>
        <p:spPr>
          <a:xfrm>
            <a:off x="1995593" y="4949606"/>
            <a:ext cx="520118" cy="520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8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8B1A3"/>
                </a:solidFill>
              </a:rPr>
              <a:t>2</a:t>
            </a:r>
            <a:endParaRPr lang="en-US" sz="2800" b="1" dirty="0">
              <a:solidFill>
                <a:srgbClr val="08B1A3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152482" y="5664077"/>
            <a:ext cx="5661177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rgbClr val="08B1A3"/>
              </a:buClr>
              <a:buSzPct val="129000"/>
              <a:buFont typeface="Wingdings" panose="05000000000000000000" pitchFamily="2" charset="2"/>
              <a:buChar char="§"/>
            </a:pPr>
            <a:r>
              <a:rPr lang="ru-RU" sz="2000" b="1" dirty="0"/>
              <a:t>Рассчитайте требуемый темп выпуска</a:t>
            </a:r>
          </a:p>
          <a:p>
            <a:pPr marL="342900" indent="-342900">
              <a:buClr>
                <a:srgbClr val="08B1A3"/>
              </a:buClr>
              <a:buSzPct val="129000"/>
              <a:buFont typeface="Wingdings" panose="05000000000000000000" pitchFamily="2" charset="2"/>
              <a:buChar char="§"/>
            </a:pPr>
            <a:r>
              <a:rPr lang="ru-RU" sz="2000" b="1" dirty="0"/>
              <a:t>Составьте план выпуска продукции на смену</a:t>
            </a:r>
          </a:p>
        </p:txBody>
      </p:sp>
      <p:pic>
        <p:nvPicPr>
          <p:cNvPr id="3074" name="Picture 2" descr="C:\Users\User\Desktop\Безымянный-1-0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" y="738367"/>
            <a:ext cx="805910" cy="7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с двумя скругленными соседними углами 16"/>
          <p:cNvSpPr/>
          <p:nvPr/>
        </p:nvSpPr>
        <p:spPr>
          <a:xfrm rot="16200000">
            <a:off x="8159323" y="372014"/>
            <a:ext cx="558529" cy="1428209"/>
          </a:xfrm>
          <a:prstGeom prst="round2SameRect">
            <a:avLst>
              <a:gd name="adj1" fmla="val 0"/>
              <a:gd name="adj2" fmla="val 0"/>
            </a:avLst>
          </a:prstGeom>
          <a:noFill/>
          <a:ln w="25400">
            <a:solidFill>
              <a:srgbClr val="F265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14241" y="836451"/>
            <a:ext cx="1985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10 мин</a:t>
            </a:r>
            <a:endParaRPr lang="ru-RU" sz="2400" dirty="0"/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16200000">
            <a:off x="8012290" y="363475"/>
            <a:ext cx="695839" cy="1445624"/>
          </a:xfrm>
          <a:prstGeom prst="round2SameRect">
            <a:avLst>
              <a:gd name="adj1" fmla="val 0"/>
              <a:gd name="adj2" fmla="val 0"/>
            </a:avLst>
          </a:prstGeom>
          <a:noFill/>
          <a:ln w="25400">
            <a:solidFill>
              <a:srgbClr val="F265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152482" y="1998137"/>
            <a:ext cx="539050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26522"/>
              </a:buClr>
              <a:buSzPct val="131000"/>
              <a:buFont typeface="Wingdings" panose="05000000000000000000" pitchFamily="2" charset="2"/>
              <a:buChar char="§"/>
            </a:pPr>
            <a:r>
              <a:rPr lang="ru-RU" sz="2000" dirty="0"/>
              <a:t>Продолжительность смены – 8 часов:</a:t>
            </a:r>
          </a:p>
          <a:p>
            <a:pPr marL="357188">
              <a:buClr>
                <a:srgbClr val="F26522"/>
              </a:buClr>
              <a:buSzPct val="131000"/>
            </a:pPr>
            <a:r>
              <a:rPr lang="ru-RU" sz="2000" dirty="0"/>
              <a:t>с 07:00 до 15:00</a:t>
            </a:r>
          </a:p>
          <a:p>
            <a:pPr marL="342900" indent="-342900">
              <a:buClr>
                <a:srgbClr val="F26522"/>
              </a:buClr>
              <a:buSzPct val="131000"/>
              <a:buFont typeface="Wingdings" panose="05000000000000000000" pitchFamily="2" charset="2"/>
              <a:buChar char="§"/>
            </a:pPr>
            <a:r>
              <a:rPr lang="ru-RU" sz="2000" dirty="0"/>
              <a:t>Продолжительность перерывов – 10/10/40 минут</a:t>
            </a:r>
          </a:p>
          <a:p>
            <a:pPr marL="342900" indent="-342900">
              <a:buClr>
                <a:srgbClr val="F26522"/>
              </a:buClr>
              <a:buSzPct val="131000"/>
              <a:buFont typeface="Wingdings" panose="05000000000000000000" pitchFamily="2" charset="2"/>
              <a:buChar char="§"/>
            </a:pPr>
            <a:r>
              <a:rPr lang="ru-RU" sz="2000" dirty="0"/>
              <a:t>Количество смен в сутках – 1</a:t>
            </a:r>
          </a:p>
          <a:p>
            <a:pPr marL="342900" indent="-342900">
              <a:buClr>
                <a:srgbClr val="F26522"/>
              </a:buClr>
              <a:buSzPct val="131000"/>
              <a:buFont typeface="Wingdings" panose="05000000000000000000" pitchFamily="2" charset="2"/>
              <a:buChar char="§"/>
            </a:pPr>
            <a:r>
              <a:rPr lang="ru-RU" sz="2000" dirty="0"/>
              <a:t>Количество рабочих дней в месяц – 20</a:t>
            </a:r>
          </a:p>
          <a:p>
            <a:pPr marL="342900" indent="-342900">
              <a:buClr>
                <a:srgbClr val="F26522"/>
              </a:buClr>
              <a:buSzPct val="131000"/>
              <a:buFont typeface="Wingdings" panose="05000000000000000000" pitchFamily="2" charset="2"/>
              <a:buChar char="§"/>
            </a:pPr>
            <a:r>
              <a:rPr lang="ru-RU" sz="2000" dirty="0"/>
              <a:t>Потребность клиента – 16800 изделий/мес.</a:t>
            </a: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49401" y="56890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9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1958115"/>
            <a:ext cx="9144000" cy="4899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9946" y="1121173"/>
            <a:ext cx="4540195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dirty="0">
                <a:solidFill>
                  <a:srgbClr val="000000"/>
                </a:solidFill>
              </a:rPr>
              <a:t>Причины простоя</a:t>
            </a:r>
          </a:p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dirty="0">
                <a:solidFill>
                  <a:srgbClr val="000000"/>
                </a:solidFill>
              </a:rPr>
              <a:t>Принятые меры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4677" y="774925"/>
            <a:ext cx="480528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defTabSz="914400">
              <a:spcBef>
                <a:spcPts val="300"/>
              </a:spcBef>
              <a:buClrTx/>
              <a:buSzPct val="100000"/>
              <a:buNone/>
            </a:pPr>
            <a:r>
              <a:rPr lang="ru-RU" sz="2000" b="1" dirty="0"/>
              <a:t>В бланк ПА внести:</a:t>
            </a:r>
            <a:endParaRPr lang="ru-RU" sz="2000" dirty="0"/>
          </a:p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dirty="0"/>
              <a:t>Фактические данные</a:t>
            </a:r>
          </a:p>
          <a:p>
            <a:pPr marL="360000" lvl="2" defTabSz="914400">
              <a:spcBef>
                <a:spcPts val="300"/>
              </a:spcBef>
              <a:buSzPct val="100000"/>
            </a:pPr>
            <a:r>
              <a:rPr lang="ru-RU" sz="2000" dirty="0"/>
              <a:t>Отклонения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04B387-AFA7-43FD-B191-4AFB28FF4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08" y="2058527"/>
            <a:ext cx="8195984" cy="4661187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BEE-CD74-4E49-9991-6A4EEEAC08F6}" type="slidenum">
              <a:rPr lang="ru-RU" smtClean="0">
                <a:latin typeface="+mn-lt"/>
              </a:rPr>
              <a:pPr/>
              <a:t>14</a:t>
            </a:fld>
            <a:endParaRPr lang="ru-RU" dirty="0"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3324" y="-121920"/>
            <a:ext cx="7254823" cy="995904"/>
          </a:xfrm>
        </p:spPr>
        <p:txBody>
          <a:bodyPr/>
          <a:lstStyle/>
          <a:p>
            <a:r>
              <a:rPr lang="ru-RU" dirty="0"/>
              <a:t>ФИКСИРОВАНИЕ ФАКТИЧЕСКИХ ДАННЫХ</a:t>
            </a:r>
          </a:p>
        </p:txBody>
      </p:sp>
      <p:sp>
        <p:nvSpPr>
          <p:cNvPr id="45" name="Oval 24"/>
          <p:cNvSpPr>
            <a:spLocks noChangeAspect="1" noChangeArrowheads="1"/>
          </p:cNvSpPr>
          <p:nvPr/>
        </p:nvSpPr>
        <p:spPr bwMode="auto">
          <a:xfrm>
            <a:off x="3404827" y="2636547"/>
            <a:ext cx="258866" cy="256800"/>
          </a:xfrm>
          <a:prstGeom prst="ellipse">
            <a:avLst/>
          </a:prstGeom>
          <a:solidFill>
            <a:srgbClr val="712C4C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6" name="Oval 24"/>
          <p:cNvSpPr>
            <a:spLocks noChangeAspect="1" noChangeArrowheads="1"/>
          </p:cNvSpPr>
          <p:nvPr/>
        </p:nvSpPr>
        <p:spPr bwMode="auto">
          <a:xfrm>
            <a:off x="4947710" y="2664160"/>
            <a:ext cx="258866" cy="256800"/>
          </a:xfrm>
          <a:prstGeom prst="ellipse">
            <a:avLst/>
          </a:prstGeom>
          <a:solidFill>
            <a:srgbClr val="712C4C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47" name="Oval 24"/>
          <p:cNvSpPr>
            <a:spLocks noChangeAspect="1" noChangeArrowheads="1"/>
          </p:cNvSpPr>
          <p:nvPr/>
        </p:nvSpPr>
        <p:spPr bwMode="auto">
          <a:xfrm>
            <a:off x="7496950" y="2708332"/>
            <a:ext cx="258866" cy="256800"/>
          </a:xfrm>
          <a:prstGeom prst="ellipse">
            <a:avLst/>
          </a:prstGeom>
          <a:solidFill>
            <a:srgbClr val="712C4C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Oval 24"/>
          <p:cNvSpPr>
            <a:spLocks noChangeAspect="1" noChangeArrowheads="1"/>
          </p:cNvSpPr>
          <p:nvPr/>
        </p:nvSpPr>
        <p:spPr bwMode="auto">
          <a:xfrm>
            <a:off x="7545448" y="2697303"/>
            <a:ext cx="258866" cy="256800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4</a:t>
            </a:r>
          </a:p>
        </p:txBody>
      </p:sp>
      <p:sp>
        <p:nvSpPr>
          <p:cNvPr id="22" name="Oval 24"/>
          <p:cNvSpPr>
            <a:spLocks noChangeAspect="1" noChangeArrowheads="1"/>
          </p:cNvSpPr>
          <p:nvPr/>
        </p:nvSpPr>
        <p:spPr bwMode="auto">
          <a:xfrm>
            <a:off x="4999446" y="2656213"/>
            <a:ext cx="258866" cy="256800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3</a:t>
            </a:r>
          </a:p>
        </p:txBody>
      </p:sp>
      <p:sp>
        <p:nvSpPr>
          <p:cNvPr id="23" name="Oval 24"/>
          <p:cNvSpPr>
            <a:spLocks noChangeAspect="1" noChangeArrowheads="1"/>
          </p:cNvSpPr>
          <p:nvPr/>
        </p:nvSpPr>
        <p:spPr bwMode="auto">
          <a:xfrm>
            <a:off x="2883303" y="2639724"/>
            <a:ext cx="258866" cy="256800"/>
          </a:xfrm>
          <a:prstGeom prst="ellipse">
            <a:avLst/>
          </a:prstGeom>
          <a:solidFill>
            <a:srgbClr val="712C4C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4" name="Oval 24"/>
          <p:cNvSpPr>
            <a:spLocks noChangeAspect="1" noChangeArrowheads="1"/>
          </p:cNvSpPr>
          <p:nvPr/>
        </p:nvSpPr>
        <p:spPr bwMode="auto">
          <a:xfrm>
            <a:off x="3454867" y="2624185"/>
            <a:ext cx="258866" cy="256800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2</a:t>
            </a:r>
          </a:p>
        </p:txBody>
      </p:sp>
      <p:sp>
        <p:nvSpPr>
          <p:cNvPr id="34" name="Oval 24"/>
          <p:cNvSpPr>
            <a:spLocks noChangeAspect="1" noChangeArrowheads="1"/>
          </p:cNvSpPr>
          <p:nvPr/>
        </p:nvSpPr>
        <p:spPr bwMode="auto">
          <a:xfrm>
            <a:off x="2938675" y="2639724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1</a:t>
            </a:r>
          </a:p>
        </p:txBody>
      </p:sp>
      <p:sp>
        <p:nvSpPr>
          <p:cNvPr id="30" name="Oval 24"/>
          <p:cNvSpPr>
            <a:spLocks noChangeAspect="1" noChangeArrowheads="1"/>
          </p:cNvSpPr>
          <p:nvPr/>
        </p:nvSpPr>
        <p:spPr bwMode="auto">
          <a:xfrm>
            <a:off x="346012" y="1212107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1</a:t>
            </a:r>
          </a:p>
        </p:txBody>
      </p:sp>
      <p:sp>
        <p:nvSpPr>
          <p:cNvPr id="33" name="Oval 24"/>
          <p:cNvSpPr>
            <a:spLocks noChangeAspect="1" noChangeArrowheads="1"/>
          </p:cNvSpPr>
          <p:nvPr/>
        </p:nvSpPr>
        <p:spPr bwMode="auto">
          <a:xfrm>
            <a:off x="346012" y="1543331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2</a:t>
            </a:r>
          </a:p>
        </p:txBody>
      </p:sp>
      <p:sp>
        <p:nvSpPr>
          <p:cNvPr id="49" name="Oval 24"/>
          <p:cNvSpPr>
            <a:spLocks noChangeAspect="1" noChangeArrowheads="1"/>
          </p:cNvSpPr>
          <p:nvPr/>
        </p:nvSpPr>
        <p:spPr bwMode="auto">
          <a:xfrm>
            <a:off x="4713391" y="1212106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3</a:t>
            </a:r>
          </a:p>
        </p:txBody>
      </p:sp>
      <p:sp>
        <p:nvSpPr>
          <p:cNvPr id="50" name="Oval 24"/>
          <p:cNvSpPr>
            <a:spLocks noChangeAspect="1" noChangeArrowheads="1"/>
          </p:cNvSpPr>
          <p:nvPr/>
        </p:nvSpPr>
        <p:spPr bwMode="auto">
          <a:xfrm>
            <a:off x="4713391" y="1559490"/>
            <a:ext cx="258866" cy="256801"/>
          </a:xfrm>
          <a:prstGeom prst="ellipse">
            <a:avLst/>
          </a:prstGeom>
          <a:solidFill>
            <a:srgbClr val="F26522"/>
          </a:solidFill>
          <a:ln w="9525">
            <a:noFill/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cs typeface="Arial"/>
              </a:rPr>
              <a:t>4</a:t>
            </a:r>
          </a:p>
        </p:txBody>
      </p:sp>
      <p:pic>
        <p:nvPicPr>
          <p:cNvPr id="20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41770" y="102958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768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A489EEB8-192D-4914-A44C-F864122E10B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415" y="2750026"/>
          <a:ext cx="8209280" cy="1838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388594235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415629204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51354759"/>
                    </a:ext>
                  </a:extLst>
                </a:gridCol>
              </a:tblGrid>
              <a:tr h="48085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план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факт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/>
                        <a:t>отклонение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1903860"/>
                  </a:ext>
                </a:extLst>
              </a:tr>
              <a:tr h="13579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208913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163F2E-0808-4E4C-A1C9-90144F25F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15</a:t>
            </a:fld>
            <a:endParaRPr lang="en-US"/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1DDF1B6B-E9DE-40BA-8CA8-321BD4C44FED}"/>
              </a:ext>
            </a:extLst>
          </p:cNvPr>
          <p:cNvSpPr txBox="1">
            <a:spLocks/>
          </p:cNvSpPr>
          <p:nvPr/>
        </p:nvSpPr>
        <p:spPr>
          <a:xfrm>
            <a:off x="253324" y="-121920"/>
            <a:ext cx="7254823" cy="995904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ru-RU" sz="3200" dirty="0"/>
              <a:t>КАК ЗАПОЛНЯТЬ ЯЧЕЙКИ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560A77-A0B1-4700-8D58-60A5DDF7267A}"/>
              </a:ext>
            </a:extLst>
          </p:cNvPr>
          <p:cNvSpPr txBox="1"/>
          <p:nvPr/>
        </p:nvSpPr>
        <p:spPr>
          <a:xfrm>
            <a:off x="883920" y="327134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63A4"/>
                </a:solidFill>
              </a:rPr>
              <a:t>20</a:t>
            </a:r>
            <a:endParaRPr lang="ru-RU" sz="4400" b="1" dirty="0">
              <a:solidFill>
                <a:srgbClr val="0063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D6D57C-EDA1-49AF-A049-1674F9225BDF}"/>
              </a:ext>
            </a:extLst>
          </p:cNvPr>
          <p:cNvSpPr txBox="1"/>
          <p:nvPr/>
        </p:nvSpPr>
        <p:spPr>
          <a:xfrm>
            <a:off x="2529840" y="3796168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63A4"/>
                </a:solidFill>
              </a:rPr>
              <a:t>80</a:t>
            </a:r>
            <a:endParaRPr lang="ru-RU" sz="4400" b="1" dirty="0">
              <a:solidFill>
                <a:srgbClr val="0063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0051F8-CFA6-4561-8918-AF96F20A363D}"/>
              </a:ext>
            </a:extLst>
          </p:cNvPr>
          <p:cNvSpPr txBox="1"/>
          <p:nvPr/>
        </p:nvSpPr>
        <p:spPr>
          <a:xfrm>
            <a:off x="3568815" y="3271341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63A4"/>
                </a:solidFill>
              </a:rPr>
              <a:t>15</a:t>
            </a:r>
            <a:endParaRPr lang="ru-RU" sz="4400" b="1" dirty="0">
              <a:solidFill>
                <a:srgbClr val="0063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5A466D-68AC-46B2-90BA-83459C6403D2}"/>
              </a:ext>
            </a:extLst>
          </p:cNvPr>
          <p:cNvSpPr txBox="1"/>
          <p:nvPr/>
        </p:nvSpPr>
        <p:spPr>
          <a:xfrm>
            <a:off x="5214735" y="3796168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63A4"/>
                </a:solidFill>
              </a:rPr>
              <a:t>65</a:t>
            </a:r>
            <a:endParaRPr lang="ru-RU" sz="4400" b="1" dirty="0">
              <a:solidFill>
                <a:srgbClr val="0063A4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9E1761-13A7-46BF-81AB-105CF6C32D1C}"/>
              </a:ext>
            </a:extLst>
          </p:cNvPr>
          <p:cNvSpPr txBox="1"/>
          <p:nvPr/>
        </p:nvSpPr>
        <p:spPr>
          <a:xfrm>
            <a:off x="6312015" y="3271341"/>
            <a:ext cx="643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26522"/>
                </a:solidFill>
              </a:rPr>
              <a:t>-5</a:t>
            </a:r>
            <a:endParaRPr lang="ru-RU" sz="4400" b="1" dirty="0">
              <a:solidFill>
                <a:srgbClr val="F2652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F7CF8B-1326-4B77-BA6B-9BF8176F8856}"/>
              </a:ext>
            </a:extLst>
          </p:cNvPr>
          <p:cNvSpPr txBox="1"/>
          <p:nvPr/>
        </p:nvSpPr>
        <p:spPr>
          <a:xfrm>
            <a:off x="7957935" y="3796168"/>
            <a:ext cx="9284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26522"/>
                </a:solidFill>
              </a:rPr>
              <a:t>-15</a:t>
            </a:r>
            <a:endParaRPr lang="ru-RU" sz="4400" b="1" dirty="0">
              <a:solidFill>
                <a:srgbClr val="F26522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D69CDCB-BBE6-4490-9585-F67402BF2612}"/>
              </a:ext>
            </a:extLst>
          </p:cNvPr>
          <p:cNvCxnSpPr>
            <a:cxnSpLocks/>
          </p:cNvCxnSpPr>
          <p:nvPr/>
        </p:nvCxnSpPr>
        <p:spPr>
          <a:xfrm flipV="1">
            <a:off x="654575" y="3261181"/>
            <a:ext cx="2722880" cy="1317486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9B3C023-DB94-485D-ACDF-D55B671CAE9E}"/>
              </a:ext>
            </a:extLst>
          </p:cNvPr>
          <p:cNvCxnSpPr>
            <a:cxnSpLocks/>
          </p:cNvCxnSpPr>
          <p:nvPr/>
        </p:nvCxnSpPr>
        <p:spPr>
          <a:xfrm flipV="1">
            <a:off x="3372218" y="3261181"/>
            <a:ext cx="2722880" cy="1317486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CD89F10-95E3-4F08-873C-5F6B98E7BEAA}"/>
              </a:ext>
            </a:extLst>
          </p:cNvPr>
          <p:cNvCxnSpPr>
            <a:cxnSpLocks/>
          </p:cNvCxnSpPr>
          <p:nvPr/>
        </p:nvCxnSpPr>
        <p:spPr>
          <a:xfrm flipV="1">
            <a:off x="6089861" y="3248123"/>
            <a:ext cx="2722880" cy="1317486"/>
          </a:xfrm>
          <a:prstGeom prst="line">
            <a:avLst/>
          </a:prstGeom>
          <a:ln w="12700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2E8AB2B-7B2B-48D3-BCC3-370C65D61884}"/>
              </a:ext>
            </a:extLst>
          </p:cNvPr>
          <p:cNvSpPr txBox="1"/>
          <p:nvPr/>
        </p:nvSpPr>
        <p:spPr>
          <a:xfrm>
            <a:off x="3710873" y="1375799"/>
            <a:ext cx="1749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Данные за час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9448E7-15C1-4521-B8F7-F1027A4ED467}"/>
              </a:ext>
            </a:extLst>
          </p:cNvPr>
          <p:cNvSpPr txBox="1"/>
          <p:nvPr/>
        </p:nvSpPr>
        <p:spPr>
          <a:xfrm>
            <a:off x="2154256" y="5816639"/>
            <a:ext cx="5425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Данные накопительным итогом с начала смены</a:t>
            </a:r>
          </a:p>
        </p:txBody>
      </p: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7DA8E10A-069F-4B4E-B99A-1B77597FF02E}"/>
              </a:ext>
            </a:extLst>
          </p:cNvPr>
          <p:cNvCxnSpPr>
            <a:cxnSpLocks/>
          </p:cNvCxnSpPr>
          <p:nvPr/>
        </p:nvCxnSpPr>
        <p:spPr>
          <a:xfrm flipH="1">
            <a:off x="2016016" y="1808480"/>
            <a:ext cx="1763504" cy="1544320"/>
          </a:xfrm>
          <a:prstGeom prst="straightConnector1">
            <a:avLst/>
          </a:prstGeom>
          <a:ln>
            <a:solidFill>
              <a:srgbClr val="08B1A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E6B6BFB3-90CF-457C-8B7C-9337B0407725}"/>
              </a:ext>
            </a:extLst>
          </p:cNvPr>
          <p:cNvCxnSpPr>
            <a:cxnSpLocks/>
          </p:cNvCxnSpPr>
          <p:nvPr/>
        </p:nvCxnSpPr>
        <p:spPr>
          <a:xfrm flipH="1">
            <a:off x="3996437" y="1756785"/>
            <a:ext cx="557386" cy="1647710"/>
          </a:xfrm>
          <a:prstGeom prst="straightConnector1">
            <a:avLst/>
          </a:prstGeom>
          <a:ln>
            <a:solidFill>
              <a:srgbClr val="08B1A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8D311110-2F96-49BA-80E4-7DE5E9FA2E7F}"/>
              </a:ext>
            </a:extLst>
          </p:cNvPr>
          <p:cNvCxnSpPr>
            <a:cxnSpLocks/>
          </p:cNvCxnSpPr>
          <p:nvPr/>
        </p:nvCxnSpPr>
        <p:spPr>
          <a:xfrm>
            <a:off x="5365759" y="1808480"/>
            <a:ext cx="1080128" cy="1596015"/>
          </a:xfrm>
          <a:prstGeom prst="straightConnector1">
            <a:avLst/>
          </a:prstGeom>
          <a:ln>
            <a:solidFill>
              <a:srgbClr val="08B1A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263739DD-7ABB-490F-A48B-EFEF1A4B5FEA}"/>
              </a:ext>
            </a:extLst>
          </p:cNvPr>
          <p:cNvCxnSpPr>
            <a:cxnSpLocks/>
          </p:cNvCxnSpPr>
          <p:nvPr/>
        </p:nvCxnSpPr>
        <p:spPr>
          <a:xfrm flipV="1">
            <a:off x="4585472" y="4422825"/>
            <a:ext cx="780287" cy="1480136"/>
          </a:xfrm>
          <a:prstGeom prst="straightConnector1">
            <a:avLst/>
          </a:prstGeom>
          <a:ln>
            <a:solidFill>
              <a:srgbClr val="08B1A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0A34655D-5147-4C33-AD94-D5C7581B0EE2}"/>
              </a:ext>
            </a:extLst>
          </p:cNvPr>
          <p:cNvCxnSpPr>
            <a:cxnSpLocks/>
          </p:cNvCxnSpPr>
          <p:nvPr/>
        </p:nvCxnSpPr>
        <p:spPr>
          <a:xfrm flipV="1">
            <a:off x="5939296" y="4462665"/>
            <a:ext cx="2213508" cy="1415207"/>
          </a:xfrm>
          <a:prstGeom prst="straightConnector1">
            <a:avLst/>
          </a:prstGeom>
          <a:ln>
            <a:solidFill>
              <a:srgbClr val="08B1A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75F74796-9032-4491-A287-D5F116F697D7}"/>
              </a:ext>
            </a:extLst>
          </p:cNvPr>
          <p:cNvCxnSpPr>
            <a:cxnSpLocks/>
          </p:cNvCxnSpPr>
          <p:nvPr/>
        </p:nvCxnSpPr>
        <p:spPr>
          <a:xfrm flipH="1" flipV="1">
            <a:off x="3090780" y="4453340"/>
            <a:ext cx="484449" cy="1419106"/>
          </a:xfrm>
          <a:prstGeom prst="straightConnector1">
            <a:avLst/>
          </a:prstGeom>
          <a:ln>
            <a:solidFill>
              <a:srgbClr val="08B1A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32978" y="102958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85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Текст 3"/>
          <p:cNvSpPr>
            <a:spLocks noGrp="1"/>
          </p:cNvSpPr>
          <p:nvPr>
            <p:ph type="body" idx="4294967295"/>
          </p:nvPr>
        </p:nvSpPr>
        <p:spPr>
          <a:xfrm>
            <a:off x="268789" y="111305"/>
            <a:ext cx="5767387" cy="627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None/>
            </a:pPr>
            <a:r>
              <a:rPr lang="ru-RU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ВЫПОЛНЕНИЕ ПЛАНА</a:t>
            </a: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2C702BA1-2908-4206-80F7-092513EBD6BD}"/>
              </a:ext>
            </a:extLst>
          </p:cNvPr>
          <p:cNvSpPr/>
          <p:nvPr/>
        </p:nvSpPr>
        <p:spPr>
          <a:xfrm>
            <a:off x="1039676" y="1662577"/>
            <a:ext cx="1826374" cy="335560"/>
          </a:xfrm>
          <a:prstGeom prst="rect">
            <a:avLst/>
          </a:prstGeom>
          <a:solidFill>
            <a:srgbClr val="F26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r>
              <a:rPr lang="ru-RU" sz="2400" dirty="0"/>
              <a:t>УСЛОВИЯ</a:t>
            </a:r>
            <a:endParaRPr lang="en-US" sz="2400" b="1" dirty="0"/>
          </a:p>
        </p:txBody>
      </p:sp>
      <p:sp>
        <p:nvSpPr>
          <p:cNvPr id="21" name="Oval 40">
            <a:extLst>
              <a:ext uri="{FF2B5EF4-FFF2-40B4-BE49-F238E27FC236}">
                <a16:creationId xmlns:a16="http://schemas.microsoft.com/office/drawing/2014/main" id="{DA84B160-3C5E-425C-9168-D517ED2E99A6}"/>
              </a:ext>
            </a:extLst>
          </p:cNvPr>
          <p:cNvSpPr/>
          <p:nvPr/>
        </p:nvSpPr>
        <p:spPr>
          <a:xfrm>
            <a:off x="601011" y="1570298"/>
            <a:ext cx="520118" cy="520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26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F26522"/>
                </a:solidFill>
              </a:rPr>
              <a:t>1</a:t>
            </a:r>
            <a:endParaRPr lang="en-US" sz="2800" b="1" dirty="0">
              <a:solidFill>
                <a:srgbClr val="F26522"/>
              </a:solidFill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843652" y="2103190"/>
            <a:ext cx="0" cy="4824000"/>
          </a:xfrm>
          <a:prstGeom prst="straightConnector1">
            <a:avLst/>
          </a:prstGeom>
          <a:ln>
            <a:solidFill>
              <a:srgbClr val="F2652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cxnSpLocks/>
          </p:cNvCxnSpPr>
          <p:nvPr/>
        </p:nvCxnSpPr>
        <p:spPr>
          <a:xfrm flipV="1">
            <a:off x="1246535" y="4690566"/>
            <a:ext cx="0" cy="2196071"/>
          </a:xfrm>
          <a:prstGeom prst="line">
            <a:avLst/>
          </a:prstGeom>
          <a:ln>
            <a:solidFill>
              <a:srgbClr val="08B1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244542" y="4690566"/>
            <a:ext cx="720000" cy="0"/>
          </a:xfrm>
          <a:prstGeom prst="straightConnector1">
            <a:avLst/>
          </a:prstGeom>
          <a:ln>
            <a:solidFill>
              <a:srgbClr val="08B1A3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39">
            <a:extLst>
              <a:ext uri="{FF2B5EF4-FFF2-40B4-BE49-F238E27FC236}">
                <a16:creationId xmlns:a16="http://schemas.microsoft.com/office/drawing/2014/main" id="{2C702BA1-2908-4206-80F7-092513EBD6BD}"/>
              </a:ext>
            </a:extLst>
          </p:cNvPr>
          <p:cNvSpPr/>
          <p:nvPr/>
        </p:nvSpPr>
        <p:spPr>
          <a:xfrm>
            <a:off x="2344215" y="4524304"/>
            <a:ext cx="2397118" cy="335560"/>
          </a:xfrm>
          <a:prstGeom prst="rect">
            <a:avLst/>
          </a:prstGeom>
          <a:solidFill>
            <a:srgbClr val="08B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0040" rtlCol="0" anchor="ctr"/>
          <a:lstStyle/>
          <a:p>
            <a:r>
              <a:rPr lang="ru-RU" sz="2400" dirty="0"/>
              <a:t>ЗАДАЧА</a:t>
            </a:r>
            <a:endParaRPr lang="en-US" sz="2400" b="1" dirty="0"/>
          </a:p>
        </p:txBody>
      </p:sp>
      <p:sp>
        <p:nvSpPr>
          <p:cNvPr id="51" name="Oval 40">
            <a:extLst>
              <a:ext uri="{FF2B5EF4-FFF2-40B4-BE49-F238E27FC236}">
                <a16:creationId xmlns:a16="http://schemas.microsoft.com/office/drawing/2014/main" id="{DA84B160-3C5E-425C-9168-D517ED2E99A6}"/>
              </a:ext>
            </a:extLst>
          </p:cNvPr>
          <p:cNvSpPr/>
          <p:nvPr/>
        </p:nvSpPr>
        <p:spPr>
          <a:xfrm>
            <a:off x="1995593" y="4449443"/>
            <a:ext cx="520118" cy="520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8B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rgbClr val="08B1A3"/>
                </a:solidFill>
              </a:rPr>
              <a:t>2</a:t>
            </a:r>
            <a:endParaRPr lang="en-US" sz="2800" b="1" dirty="0">
              <a:solidFill>
                <a:srgbClr val="08B1A3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155556" y="5344989"/>
            <a:ext cx="6658102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Clr>
                <a:srgbClr val="08B1A3"/>
              </a:buClr>
              <a:buSzPct val="129000"/>
              <a:buFont typeface="Wingdings" panose="05000000000000000000" pitchFamily="2" charset="2"/>
              <a:buChar char="§"/>
            </a:pPr>
            <a:r>
              <a:rPr lang="ru-RU" sz="2000" b="1" dirty="0"/>
              <a:t>Укажите в бланке выполнение плана и отклонения</a:t>
            </a:r>
          </a:p>
          <a:p>
            <a:pPr marL="342900" indent="-342900">
              <a:buClr>
                <a:srgbClr val="08B1A3"/>
              </a:buClr>
              <a:buSzPct val="129000"/>
              <a:buFont typeface="Wingdings" panose="05000000000000000000" pitchFamily="2" charset="2"/>
              <a:buChar char="§"/>
            </a:pPr>
            <a:r>
              <a:rPr lang="ru-RU" sz="2000" b="1" dirty="0"/>
              <a:t>Возможно ли выполнить сменный план? За счет чего?</a:t>
            </a:r>
          </a:p>
          <a:p>
            <a:pPr marL="342900" indent="-342900">
              <a:buClr>
                <a:srgbClr val="08B1A3"/>
              </a:buClr>
              <a:buSzPct val="129000"/>
              <a:buFont typeface="Wingdings" panose="05000000000000000000" pitchFamily="2" charset="2"/>
              <a:buChar char="§"/>
            </a:pPr>
            <a:r>
              <a:rPr lang="ru-RU" sz="2000" b="1" dirty="0"/>
              <a:t>Какие меры необходимо принять?</a:t>
            </a:r>
          </a:p>
        </p:txBody>
      </p:sp>
      <p:pic>
        <p:nvPicPr>
          <p:cNvPr id="3074" name="Picture 2" descr="C:\Users\User\Desktop\Безымянный-1-06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" y="738367"/>
            <a:ext cx="805910" cy="77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с двумя скругленными соседними углами 16"/>
          <p:cNvSpPr/>
          <p:nvPr/>
        </p:nvSpPr>
        <p:spPr>
          <a:xfrm rot="16200000">
            <a:off x="8159323" y="372014"/>
            <a:ext cx="558529" cy="1428209"/>
          </a:xfrm>
          <a:prstGeom prst="round2SameRect">
            <a:avLst>
              <a:gd name="adj1" fmla="val 0"/>
              <a:gd name="adj2" fmla="val 0"/>
            </a:avLst>
          </a:prstGeom>
          <a:noFill/>
          <a:ln w="25400">
            <a:solidFill>
              <a:srgbClr val="F265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14241" y="836451"/>
            <a:ext cx="19855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10 мин</a:t>
            </a:r>
            <a:endParaRPr lang="ru-RU" sz="2400" dirty="0"/>
          </a:p>
        </p:txBody>
      </p:sp>
      <p:sp>
        <p:nvSpPr>
          <p:cNvPr id="19" name="Прямоугольник с двумя скругленными соседними углами 18"/>
          <p:cNvSpPr/>
          <p:nvPr/>
        </p:nvSpPr>
        <p:spPr>
          <a:xfrm rot="16200000">
            <a:off x="8012290" y="363475"/>
            <a:ext cx="695839" cy="1445624"/>
          </a:xfrm>
          <a:prstGeom prst="round2SameRect">
            <a:avLst>
              <a:gd name="adj1" fmla="val 0"/>
              <a:gd name="adj2" fmla="val 0"/>
            </a:avLst>
          </a:prstGeom>
          <a:noFill/>
          <a:ln w="25400">
            <a:solidFill>
              <a:srgbClr val="F265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71799" y="1662577"/>
            <a:ext cx="58418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26522"/>
              </a:buClr>
              <a:buSzPct val="131000"/>
              <a:buFont typeface="Wingdings" panose="05000000000000000000" pitchFamily="2" charset="2"/>
              <a:buChar char="§"/>
            </a:pPr>
            <a:r>
              <a:rPr lang="ru-RU" sz="2000" dirty="0"/>
              <a:t>В третий час смены – отклонение от плана составило -30%. Причина – внезапная поломка станка (ремонт, замена детали станка).</a:t>
            </a:r>
          </a:p>
          <a:p>
            <a:pPr marL="342900" indent="-342900">
              <a:buClr>
                <a:srgbClr val="F26522"/>
              </a:buClr>
              <a:buSzPct val="131000"/>
              <a:buFont typeface="Wingdings" panose="05000000000000000000" pitchFamily="2" charset="2"/>
              <a:buChar char="§"/>
            </a:pPr>
            <a:r>
              <a:rPr lang="ru-RU" sz="2000" dirty="0"/>
              <a:t>В четвертый час смены – отклонение от плана составило -20%. Причина – устранение последствий случайного разлива СОЖ.</a:t>
            </a:r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74321" y="47741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29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Текст 3"/>
          <p:cNvSpPr>
            <a:spLocks noGrp="1"/>
          </p:cNvSpPr>
          <p:nvPr>
            <p:ph type="body" idx="4294967295"/>
          </p:nvPr>
        </p:nvSpPr>
        <p:spPr>
          <a:xfrm>
            <a:off x="268789" y="111305"/>
            <a:ext cx="5767387" cy="627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None/>
            </a:pPr>
            <a:r>
              <a:rPr lang="ru-RU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Примеры ООО ТД «Комфорт»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714D57-9D20-40DB-B025-D2773730C7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8" t="18832" b="22473"/>
          <a:stretch/>
        </p:blipFill>
        <p:spPr>
          <a:xfrm>
            <a:off x="190462" y="1560231"/>
            <a:ext cx="8663233" cy="4025246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3357" y="111305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3" name="Текст 3"/>
          <p:cNvSpPr>
            <a:spLocks noGrp="1"/>
          </p:cNvSpPr>
          <p:nvPr>
            <p:ph type="body" idx="4294967295"/>
          </p:nvPr>
        </p:nvSpPr>
        <p:spPr>
          <a:xfrm>
            <a:off x="268789" y="111305"/>
            <a:ext cx="5767387" cy="6270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None/>
            </a:pPr>
            <a:r>
              <a:rPr lang="ru-RU" sz="3000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Примеры ООО «ДСТ-Урал»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A48E5A-BE37-4C0B-88F3-494828D846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9" t="17982" r="46326" b="23968"/>
          <a:stretch/>
        </p:blipFill>
        <p:spPr>
          <a:xfrm>
            <a:off x="1184988" y="738367"/>
            <a:ext cx="5906277" cy="6176500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5629" y="111305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130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80BF50-C366-4174-AC3D-61CC6C154886}"/>
              </a:ext>
            </a:extLst>
          </p:cNvPr>
          <p:cNvSpPr/>
          <p:nvPr/>
        </p:nvSpPr>
        <p:spPr>
          <a:xfrm>
            <a:off x="0" y="2695594"/>
            <a:ext cx="9144000" cy="4162406"/>
          </a:xfrm>
          <a:prstGeom prst="rect">
            <a:avLst/>
          </a:prstGeom>
          <a:solidFill>
            <a:srgbClr val="08B1A3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B7248BD-18E4-423A-9C25-8D45EFFF778E}"/>
              </a:ext>
            </a:extLst>
          </p:cNvPr>
          <p:cNvSpPr/>
          <p:nvPr/>
        </p:nvSpPr>
        <p:spPr>
          <a:xfrm>
            <a:off x="3608378" y="3294354"/>
            <a:ext cx="5535622" cy="3563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0F871E-B131-4C5C-807A-3BDB3436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19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CC6FA06-25EB-4DC1-A40D-EAB10DDC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24" y="-102870"/>
            <a:ext cx="7254823" cy="99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СПОСОБЫ ВЕДЕНИЯ ПА. ПЕЧАТНЫЙ БЛАНК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FD05B36-D67B-47FD-975F-FF684437C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24" y="893034"/>
            <a:ext cx="5200038" cy="360512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6ED861-DCCF-46B0-86CC-7D8AD336C710}"/>
              </a:ext>
            </a:extLst>
          </p:cNvPr>
          <p:cNvSpPr/>
          <p:nvPr/>
        </p:nvSpPr>
        <p:spPr>
          <a:xfrm>
            <a:off x="3608378" y="3422351"/>
            <a:ext cx="5535622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8B1A3"/>
                </a:solidFill>
              </a:rPr>
              <a:t>Преимущества:</a:t>
            </a:r>
            <a:endParaRPr lang="ru-RU" sz="2000" dirty="0">
              <a:solidFill>
                <a:srgbClr val="08B1A3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Располагается на рабочем месте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Содержит необходимую информацию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Возможность закрепления ответственности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Длительное хранение информации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Сохраняет исправления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Оптимальный формат для изучения и начального освоения ПА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Не требует значительных инвестиций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Не требуется копирование данных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129D821-3FED-4A06-9042-B4BACCEF2290}"/>
              </a:ext>
            </a:extLst>
          </p:cNvPr>
          <p:cNvGrpSpPr/>
          <p:nvPr/>
        </p:nvGrpSpPr>
        <p:grpSpPr>
          <a:xfrm>
            <a:off x="2446478" y="5146319"/>
            <a:ext cx="1015255" cy="1321040"/>
            <a:chOff x="5058486" y="1657918"/>
            <a:chExt cx="1225041" cy="1594011"/>
          </a:xfrm>
        </p:grpSpPr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86C083FD-7E78-4D66-8A10-2DA43438640F}"/>
                </a:ext>
              </a:extLst>
            </p:cNvPr>
            <p:cNvSpPr/>
            <p:nvPr/>
          </p:nvSpPr>
          <p:spPr>
            <a:xfrm>
              <a:off x="5368835" y="2945357"/>
              <a:ext cx="393025" cy="70191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182805E7-2924-4305-8050-F980A3301D32}"/>
                </a:ext>
              </a:extLst>
            </p:cNvPr>
            <p:cNvSpPr/>
            <p:nvPr/>
          </p:nvSpPr>
          <p:spPr>
            <a:xfrm>
              <a:off x="5410946" y="3139636"/>
              <a:ext cx="308804" cy="112293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685D7583-CC83-43ED-A60B-B56B791E197D}"/>
                </a:ext>
              </a:extLst>
            </p:cNvPr>
            <p:cNvSpPr/>
            <p:nvPr/>
          </p:nvSpPr>
          <p:spPr>
            <a:xfrm>
              <a:off x="5382872" y="3042497"/>
              <a:ext cx="364952" cy="70191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E5B16B80-E281-4780-A313-E86D6B682B35}"/>
                </a:ext>
              </a:extLst>
            </p:cNvPr>
            <p:cNvSpPr/>
            <p:nvPr/>
          </p:nvSpPr>
          <p:spPr>
            <a:xfrm>
              <a:off x="5354798" y="2848216"/>
              <a:ext cx="421099" cy="70191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Chevron 2">
              <a:extLst>
                <a:ext uri="{FF2B5EF4-FFF2-40B4-BE49-F238E27FC236}">
                  <a16:creationId xmlns:a16="http://schemas.microsoft.com/office/drawing/2014/main" id="{1860D52A-21FC-4401-B004-214E3EE3EA9B}"/>
                </a:ext>
              </a:extLst>
            </p:cNvPr>
            <p:cNvSpPr/>
            <p:nvPr/>
          </p:nvSpPr>
          <p:spPr>
            <a:xfrm rot="5400000">
              <a:off x="5099918" y="1616486"/>
              <a:ext cx="1142177" cy="1225041"/>
            </a:xfrm>
            <a:custGeom>
              <a:avLst/>
              <a:gdLst/>
              <a:ahLst/>
              <a:cxnLst/>
              <a:rect l="l" t="t" r="r" b="b"/>
              <a:pathLst>
                <a:path w="3010478" h="2971924">
                  <a:moveTo>
                    <a:pt x="0" y="0"/>
                  </a:moveTo>
                  <a:cubicBezTo>
                    <a:pt x="597789" y="631968"/>
                    <a:pt x="1954851" y="1281936"/>
                    <a:pt x="3010478" y="1750136"/>
                  </a:cubicBezTo>
                  <a:lnTo>
                    <a:pt x="3010478" y="1766533"/>
                  </a:lnTo>
                  <a:cubicBezTo>
                    <a:pt x="2556291" y="2057095"/>
                    <a:pt x="1750264" y="2348261"/>
                    <a:pt x="1695591" y="2971924"/>
                  </a:cubicBezTo>
                  <a:lnTo>
                    <a:pt x="1167606" y="2794065"/>
                  </a:lnTo>
                  <a:cubicBezTo>
                    <a:pt x="1356560" y="2217270"/>
                    <a:pt x="1563728" y="2059107"/>
                    <a:pt x="1967797" y="1771109"/>
                  </a:cubicBezTo>
                  <a:cubicBezTo>
                    <a:pt x="1212626" y="1431720"/>
                    <a:pt x="908197" y="1282487"/>
                    <a:pt x="19210" y="696594"/>
                  </a:cubicBezTo>
                  <a:cubicBezTo>
                    <a:pt x="12874" y="464793"/>
                    <a:pt x="13037" y="311571"/>
                    <a:pt x="0" y="0"/>
                  </a:cubicBezTo>
                  <a:close/>
                </a:path>
              </a:pathLst>
            </a:custGeom>
            <a:solidFill>
              <a:srgbClr val="08B1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DF3B281-F9D1-4671-9DBC-D2BA11DB4AB8}"/>
              </a:ext>
            </a:extLst>
          </p:cNvPr>
          <p:cNvSpPr/>
          <p:nvPr/>
        </p:nvSpPr>
        <p:spPr>
          <a:xfrm>
            <a:off x="3608378" y="3294354"/>
            <a:ext cx="5535622" cy="1346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44884" y="122008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30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BEE-CD74-4E49-9991-6A4EEEAC08F6}" type="slidenum">
              <a:rPr lang="ru-RU" smtClean="0">
                <a:latin typeface="+mn-lt"/>
              </a:rPr>
              <a:pPr/>
              <a:t>2</a:t>
            </a:fld>
            <a:endParaRPr lang="ru-RU" dirty="0"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3324" y="-76200"/>
            <a:ext cx="7254823" cy="995904"/>
          </a:xfrm>
        </p:spPr>
        <p:txBody>
          <a:bodyPr/>
          <a:lstStyle/>
          <a:p>
            <a:r>
              <a:rPr lang="ru-RU" dirty="0"/>
              <a:t>ПРОИЗВОДСТВЕННЫЙ АНАЛИЗ</a:t>
            </a:r>
          </a:p>
        </p:txBody>
      </p:sp>
      <p:sp>
        <p:nvSpPr>
          <p:cNvPr id="8" name="AutoShape 2" descr="ÐÐ°ÑÑÐ¸Ð½ÐºÐ¸ Ð¿Ð¾ Ð·Ð°Ð¿ÑÐ¾ÑÑ ÐÐ ÐÐÐÐÐÐÐ¡Ð¢ÐÐÐÐÐ«Ð ÐÐÐÐÐÐ ÐÐÐÐÐÐ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ÐÐ°ÑÑÐ¸Ð½ÐºÐ¸ Ð¿Ð¾ Ð·Ð°Ð¿ÑÐ¾ÑÑ ÐÐ ÐÐÐÐÐÐÐ¡Ð¢ÐÐÐÐÐ«Ð ÐÐÐÐÐÐ ÐÐÐÐÐÐ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07703" y="2729760"/>
            <a:ext cx="7477074" cy="105685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/>
              <a:t>Цель производственного анализа</a:t>
            </a:r>
            <a:r>
              <a:rPr lang="en-US" sz="2000" b="1" dirty="0"/>
              <a:t> -</a:t>
            </a:r>
            <a:r>
              <a:rPr lang="ru-RU" sz="2000" b="1" dirty="0"/>
              <a:t> своевременное реагирование на отклонения, возникающие в ходе выполнения плана производства с целью минимизации потерь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b="1" dirty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000" b="1" dirty="0"/>
          </a:p>
          <a:p>
            <a:endParaRPr lang="ru-RU" sz="20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77267" y="732494"/>
            <a:ext cx="8866733" cy="1889003"/>
          </a:xfrm>
          <a:prstGeom prst="rect">
            <a:avLst/>
          </a:prstGeom>
        </p:spPr>
        <p:txBody>
          <a:bodyPr vert="horz" lIns="91430" tIns="45716" rIns="91430" bIns="45716" rtlCol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000" dirty="0"/>
              <a:t> </a:t>
            </a:r>
          </a:p>
          <a:p>
            <a:r>
              <a:rPr lang="ru-RU" sz="2000" b="1" dirty="0"/>
              <a:t>Производственный анализ (ПА) </a:t>
            </a:r>
            <a:r>
              <a:rPr lang="ru-RU" sz="2000" dirty="0"/>
              <a:t>– инструмент Бережливого производства, направленный на своевременное получение точных данных о ходе выполнения плана производства на любом из этапов изготовления продукции, оперативное выявление отклонений и реагирование на проблемы.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46442" y="2725279"/>
            <a:ext cx="90435" cy="669084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16" name="Прямая со стрелкой 15"/>
          <p:cNvCxnSpPr>
            <a:endCxn id="15" idx="1"/>
          </p:cNvCxnSpPr>
          <p:nvPr/>
        </p:nvCxnSpPr>
        <p:spPr>
          <a:xfrm>
            <a:off x="442739" y="3059821"/>
            <a:ext cx="403703" cy="0"/>
          </a:xfrm>
          <a:prstGeom prst="straightConnector1">
            <a:avLst/>
          </a:prstGeom>
          <a:ln w="38100">
            <a:solidFill>
              <a:srgbClr val="0063A4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73139" y="3851340"/>
            <a:ext cx="32689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Задачи производственного </a:t>
            </a:r>
          </a:p>
          <a:p>
            <a:r>
              <a:rPr lang="ru-RU" sz="2000" b="1" dirty="0"/>
              <a:t>анализа:</a:t>
            </a:r>
            <a:endParaRPr lang="ru-RU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251359" y="4704664"/>
            <a:ext cx="37276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Мониторинг выполнения плана/сменного задания </a:t>
            </a:r>
          </a:p>
          <a:p>
            <a:pPr lvl="0"/>
            <a:r>
              <a:rPr lang="ru-RU" sz="2000" dirty="0"/>
              <a:t>на рабочем месте/ </a:t>
            </a:r>
          </a:p>
          <a:p>
            <a:pPr lvl="0"/>
            <a:r>
              <a:rPr lang="ru-RU" sz="2000" dirty="0"/>
              <a:t>участке/подразделении</a:t>
            </a:r>
          </a:p>
          <a:p>
            <a:endParaRPr lang="ru-RU" sz="20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746753" y="4722947"/>
            <a:ext cx="4196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Фиксирование отклонений, раннее обнаружение проблем в процессе производства с целью их оперативного решения</a:t>
            </a:r>
          </a:p>
        </p:txBody>
      </p:sp>
      <p:sp>
        <p:nvSpPr>
          <p:cNvPr id="56" name="Rectangle 475">
            <a:extLst>
              <a:ext uri="{FF2B5EF4-FFF2-40B4-BE49-F238E27FC236}">
                <a16:creationId xmlns:a16="http://schemas.microsoft.com/office/drawing/2014/main" id="{9DDDD766-7042-44A3-9D0D-D57A432CF4AE}"/>
              </a:ext>
            </a:extLst>
          </p:cNvPr>
          <p:cNvSpPr/>
          <p:nvPr/>
        </p:nvSpPr>
        <p:spPr>
          <a:xfrm>
            <a:off x="1725762" y="6187164"/>
            <a:ext cx="6688801" cy="413577"/>
          </a:xfrm>
          <a:prstGeom prst="rect">
            <a:avLst/>
          </a:prstGeom>
          <a:solidFill>
            <a:srgbClr val="F26522">
              <a:lumMod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57" name="Rectangle 476">
            <a:extLst>
              <a:ext uri="{FF2B5EF4-FFF2-40B4-BE49-F238E27FC236}">
                <a16:creationId xmlns:a16="http://schemas.microsoft.com/office/drawing/2014/main" id="{547A190D-FF1C-4186-8AB4-A68F88E5E1D2}"/>
              </a:ext>
            </a:extLst>
          </p:cNvPr>
          <p:cNvSpPr/>
          <p:nvPr/>
        </p:nvSpPr>
        <p:spPr>
          <a:xfrm>
            <a:off x="0" y="6187164"/>
            <a:ext cx="3200384" cy="413577"/>
          </a:xfrm>
          <a:prstGeom prst="rect">
            <a:avLst/>
          </a:prstGeom>
          <a:gradFill>
            <a:gsLst>
              <a:gs pos="0">
                <a:srgbClr val="0063A4">
                  <a:lumMod val="80000"/>
                </a:srgbClr>
              </a:gs>
              <a:gs pos="100000">
                <a:srgbClr val="0063A4"/>
              </a:gs>
            </a:gsLst>
            <a:lin ang="108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58" name="Rectangle 1">
            <a:extLst>
              <a:ext uri="{FF2B5EF4-FFF2-40B4-BE49-F238E27FC236}">
                <a16:creationId xmlns:a16="http://schemas.microsoft.com/office/drawing/2014/main" id="{0DACEB36-64F8-4115-9C0E-3B01814E2447}"/>
              </a:ext>
            </a:extLst>
          </p:cNvPr>
          <p:cNvSpPr/>
          <p:nvPr/>
        </p:nvSpPr>
        <p:spPr>
          <a:xfrm rot="5400000">
            <a:off x="2855737" y="5839598"/>
            <a:ext cx="1102871" cy="413577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919190" y="3976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0063A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59" name="Rectangle 1">
            <a:extLst>
              <a:ext uri="{FF2B5EF4-FFF2-40B4-BE49-F238E27FC236}">
                <a16:creationId xmlns:a16="http://schemas.microsoft.com/office/drawing/2014/main" id="{448523E6-085F-4473-B622-CDFA861BEDB5}"/>
              </a:ext>
            </a:extLst>
          </p:cNvPr>
          <p:cNvSpPr/>
          <p:nvPr/>
        </p:nvSpPr>
        <p:spPr>
          <a:xfrm rot="5400000">
            <a:off x="7794198" y="5562994"/>
            <a:ext cx="1654307" cy="413577"/>
          </a:xfrm>
          <a:custGeom>
            <a:avLst/>
            <a:gdLst>
              <a:gd name="connsiteX0" fmla="*/ 0 w 1440000"/>
              <a:gd name="connsiteY0" fmla="*/ 0 h 540000"/>
              <a:gd name="connsiteX1" fmla="*/ 1440000 w 1440000"/>
              <a:gd name="connsiteY1" fmla="*/ 0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919190 w 1440000"/>
              <a:gd name="connsiteY1" fmla="*/ 3976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  <a:gd name="connsiteX0" fmla="*/ 0 w 1440000"/>
              <a:gd name="connsiteY0" fmla="*/ 0 h 540000"/>
              <a:gd name="connsiteX1" fmla="*/ 1078216 w 1440000"/>
              <a:gd name="connsiteY1" fmla="*/ 7952 h 540000"/>
              <a:gd name="connsiteX2" fmla="*/ 1440000 w 1440000"/>
              <a:gd name="connsiteY2" fmla="*/ 540000 h 540000"/>
              <a:gd name="connsiteX3" fmla="*/ 0 w 1440000"/>
              <a:gd name="connsiteY3" fmla="*/ 540000 h 540000"/>
              <a:gd name="connsiteX4" fmla="*/ 0 w 1440000"/>
              <a:gd name="connsiteY4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0000" h="540000">
                <a:moveTo>
                  <a:pt x="0" y="0"/>
                </a:moveTo>
                <a:lnTo>
                  <a:pt x="1078216" y="7952"/>
                </a:lnTo>
                <a:lnTo>
                  <a:pt x="1440000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rgbClr val="F265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맑은 고딕"/>
              <a:cs typeface="+mn-cs"/>
            </a:endParaRPr>
          </a:p>
        </p:txBody>
      </p:sp>
      <p:sp>
        <p:nvSpPr>
          <p:cNvPr id="33" name="TextBox 478">
            <a:extLst>
              <a:ext uri="{FF2B5EF4-FFF2-40B4-BE49-F238E27FC236}">
                <a16:creationId xmlns:a16="http://schemas.microsoft.com/office/drawing/2014/main" id="{16A4E7E4-2C28-4903-A6CF-874E5D813F8F}"/>
              </a:ext>
            </a:extLst>
          </p:cNvPr>
          <p:cNvSpPr txBox="1"/>
          <p:nvPr/>
        </p:nvSpPr>
        <p:spPr>
          <a:xfrm>
            <a:off x="3174830" y="5460115"/>
            <a:ext cx="4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478">
            <a:extLst>
              <a:ext uri="{FF2B5EF4-FFF2-40B4-BE49-F238E27FC236}">
                <a16:creationId xmlns:a16="http://schemas.microsoft.com/office/drawing/2014/main" id="{16A4E7E4-2C28-4903-A6CF-874E5D813F8F}"/>
              </a:ext>
            </a:extLst>
          </p:cNvPr>
          <p:cNvSpPr txBox="1"/>
          <p:nvPr/>
        </p:nvSpPr>
        <p:spPr>
          <a:xfrm>
            <a:off x="8399499" y="4911446"/>
            <a:ext cx="4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TextBox 478">
            <a:extLst>
              <a:ext uri="{FF2B5EF4-FFF2-40B4-BE49-F238E27FC236}">
                <a16:creationId xmlns:a16="http://schemas.microsoft.com/office/drawing/2014/main" id="{16A4E7E4-2C28-4903-A6CF-874E5D813F8F}"/>
              </a:ext>
            </a:extLst>
          </p:cNvPr>
          <p:cNvSpPr txBox="1"/>
          <p:nvPr/>
        </p:nvSpPr>
        <p:spPr>
          <a:xfrm>
            <a:off x="8414563" y="4344503"/>
            <a:ext cx="464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>
            <a:off x="3390239" y="4344503"/>
            <a:ext cx="5247831" cy="569713"/>
          </a:xfrm>
          <a:prstGeom prst="bentConnector3">
            <a:avLst>
              <a:gd name="adj1" fmla="val 100014"/>
            </a:avLst>
          </a:prstGeom>
          <a:ln w="19050">
            <a:solidFill>
              <a:srgbClr val="F2652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endCxn id="33" idx="0"/>
          </p:cNvCxnSpPr>
          <p:nvPr/>
        </p:nvCxnSpPr>
        <p:spPr>
          <a:xfrm>
            <a:off x="1600192" y="4465081"/>
            <a:ext cx="1806981" cy="995034"/>
          </a:xfrm>
          <a:prstGeom prst="bentConnector2">
            <a:avLst/>
          </a:prstGeom>
          <a:ln w="19050">
            <a:solidFill>
              <a:srgbClr val="0063A4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5629" y="45569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6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ADED2F5-60E2-401B-9581-3415DF3DC941}"/>
              </a:ext>
            </a:extLst>
          </p:cNvPr>
          <p:cNvSpPr/>
          <p:nvPr/>
        </p:nvSpPr>
        <p:spPr>
          <a:xfrm>
            <a:off x="0" y="2695594"/>
            <a:ext cx="9144000" cy="4162406"/>
          </a:xfrm>
          <a:prstGeom prst="rect">
            <a:avLst/>
          </a:prstGeom>
          <a:solidFill>
            <a:srgbClr val="08B1A3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3EB3C42-DBFA-4315-88C9-22EB6A341EE0}"/>
              </a:ext>
            </a:extLst>
          </p:cNvPr>
          <p:cNvSpPr/>
          <p:nvPr/>
        </p:nvSpPr>
        <p:spPr>
          <a:xfrm>
            <a:off x="0" y="4639132"/>
            <a:ext cx="9144000" cy="22188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0F871E-B131-4C5C-807A-3BDB3436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20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CC6FA06-25EB-4DC1-A40D-EAB10DDC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24" y="-102870"/>
            <a:ext cx="7254823" cy="99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70000"/>
              </a:lnSpc>
            </a:pPr>
            <a:r>
              <a:rPr lang="ru-RU" dirty="0"/>
              <a:t>СПОСОБЫ ВЕДЕНИЯ ПА. МЕЛОВАЯ ИЛИ МАРКЕРНАЯ ДОСКА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6FDA754-D741-484E-8372-E41BA04E2A9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287176" y="893034"/>
            <a:ext cx="6632901" cy="3746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726B9A3-62A4-4FDD-A462-9E34333901F7}"/>
              </a:ext>
            </a:extLst>
          </p:cNvPr>
          <p:cNvSpPr/>
          <p:nvPr/>
        </p:nvSpPr>
        <p:spPr>
          <a:xfrm>
            <a:off x="2126075" y="4798818"/>
            <a:ext cx="472213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8B1A3"/>
                </a:solidFill>
              </a:rPr>
              <a:t>Преимущества:</a:t>
            </a:r>
            <a:endParaRPr lang="ru-RU" sz="2000" dirty="0">
              <a:solidFill>
                <a:srgbClr val="08B1A3"/>
              </a:solidFill>
            </a:endParaRPr>
          </a:p>
          <a:p>
            <a:pPr marL="342900" indent="-342900">
              <a:buBlip>
                <a:blip r:embed="rId4"/>
              </a:buBlip>
            </a:pPr>
            <a:r>
              <a:rPr lang="ru-RU" sz="2000" dirty="0"/>
              <a:t>Крупный размер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/>
              <a:t>Не требует бланков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/>
              <a:t>Формат может быть легко изменен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/>
              <a:t>Легко обновляется</a:t>
            </a:r>
          </a:p>
          <a:p>
            <a:pPr marL="342900" indent="-342900">
              <a:buBlip>
                <a:blip r:embed="rId4"/>
              </a:buBlip>
            </a:pPr>
            <a:r>
              <a:rPr lang="ru-RU" sz="2000" dirty="0"/>
              <a:t>Не требует значительных инвестиций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241075B-6E3C-46C2-A569-19D6CCA745C1}"/>
              </a:ext>
            </a:extLst>
          </p:cNvPr>
          <p:cNvGrpSpPr/>
          <p:nvPr/>
        </p:nvGrpSpPr>
        <p:grpSpPr>
          <a:xfrm>
            <a:off x="740135" y="5146318"/>
            <a:ext cx="1015255" cy="1321040"/>
            <a:chOff x="5058486" y="1657918"/>
            <a:chExt cx="1225041" cy="1594011"/>
          </a:xfrm>
        </p:grpSpPr>
        <p:sp>
          <p:nvSpPr>
            <p:cNvPr id="7" name="Oval 1">
              <a:extLst>
                <a:ext uri="{FF2B5EF4-FFF2-40B4-BE49-F238E27FC236}">
                  <a16:creationId xmlns:a16="http://schemas.microsoft.com/office/drawing/2014/main" id="{4485CE05-8320-4501-97C5-A9B7B1BCD65F}"/>
                </a:ext>
              </a:extLst>
            </p:cNvPr>
            <p:cNvSpPr/>
            <p:nvPr/>
          </p:nvSpPr>
          <p:spPr>
            <a:xfrm>
              <a:off x="5368835" y="2945357"/>
              <a:ext cx="393025" cy="70191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8" name="Oval 1">
              <a:extLst>
                <a:ext uri="{FF2B5EF4-FFF2-40B4-BE49-F238E27FC236}">
                  <a16:creationId xmlns:a16="http://schemas.microsoft.com/office/drawing/2014/main" id="{49D21F6A-ABAF-4130-ADCE-40BDF6A2CE41}"/>
                </a:ext>
              </a:extLst>
            </p:cNvPr>
            <p:cNvSpPr/>
            <p:nvPr/>
          </p:nvSpPr>
          <p:spPr>
            <a:xfrm>
              <a:off x="5410946" y="3139636"/>
              <a:ext cx="308804" cy="112293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9" name="Oval 1">
              <a:extLst>
                <a:ext uri="{FF2B5EF4-FFF2-40B4-BE49-F238E27FC236}">
                  <a16:creationId xmlns:a16="http://schemas.microsoft.com/office/drawing/2014/main" id="{9991D241-BB07-4FAD-B713-E8FF322692E5}"/>
                </a:ext>
              </a:extLst>
            </p:cNvPr>
            <p:cNvSpPr/>
            <p:nvPr/>
          </p:nvSpPr>
          <p:spPr>
            <a:xfrm>
              <a:off x="5382872" y="3042497"/>
              <a:ext cx="364952" cy="70191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Oval 1">
              <a:extLst>
                <a:ext uri="{FF2B5EF4-FFF2-40B4-BE49-F238E27FC236}">
                  <a16:creationId xmlns:a16="http://schemas.microsoft.com/office/drawing/2014/main" id="{47ADAF42-95A5-4981-AC29-DE4772ECC6DB}"/>
                </a:ext>
              </a:extLst>
            </p:cNvPr>
            <p:cNvSpPr/>
            <p:nvPr/>
          </p:nvSpPr>
          <p:spPr>
            <a:xfrm>
              <a:off x="5354798" y="2848216"/>
              <a:ext cx="421099" cy="70191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Chevron 2">
              <a:extLst>
                <a:ext uri="{FF2B5EF4-FFF2-40B4-BE49-F238E27FC236}">
                  <a16:creationId xmlns:a16="http://schemas.microsoft.com/office/drawing/2014/main" id="{8AE20DA7-66A6-424F-97CF-78DEB3434FC6}"/>
                </a:ext>
              </a:extLst>
            </p:cNvPr>
            <p:cNvSpPr/>
            <p:nvPr/>
          </p:nvSpPr>
          <p:spPr>
            <a:xfrm rot="5400000">
              <a:off x="5099918" y="1616486"/>
              <a:ext cx="1142177" cy="1225041"/>
            </a:xfrm>
            <a:custGeom>
              <a:avLst/>
              <a:gdLst/>
              <a:ahLst/>
              <a:cxnLst/>
              <a:rect l="l" t="t" r="r" b="b"/>
              <a:pathLst>
                <a:path w="3010478" h="2971924">
                  <a:moveTo>
                    <a:pt x="0" y="0"/>
                  </a:moveTo>
                  <a:cubicBezTo>
                    <a:pt x="597789" y="631968"/>
                    <a:pt x="1954851" y="1281936"/>
                    <a:pt x="3010478" y="1750136"/>
                  </a:cubicBezTo>
                  <a:lnTo>
                    <a:pt x="3010478" y="1766533"/>
                  </a:lnTo>
                  <a:cubicBezTo>
                    <a:pt x="2556291" y="2057095"/>
                    <a:pt x="1750264" y="2348261"/>
                    <a:pt x="1695591" y="2971924"/>
                  </a:cubicBezTo>
                  <a:lnTo>
                    <a:pt x="1167606" y="2794065"/>
                  </a:lnTo>
                  <a:cubicBezTo>
                    <a:pt x="1356560" y="2217270"/>
                    <a:pt x="1563728" y="2059107"/>
                    <a:pt x="1967797" y="1771109"/>
                  </a:cubicBezTo>
                  <a:cubicBezTo>
                    <a:pt x="1212626" y="1431720"/>
                    <a:pt x="908197" y="1282487"/>
                    <a:pt x="19210" y="696594"/>
                  </a:cubicBezTo>
                  <a:cubicBezTo>
                    <a:pt x="12874" y="464793"/>
                    <a:pt x="13037" y="311571"/>
                    <a:pt x="0" y="0"/>
                  </a:cubicBezTo>
                  <a:close/>
                </a:path>
              </a:pathLst>
            </a:custGeom>
            <a:solidFill>
              <a:srgbClr val="08B1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D907CAC-8568-4A4F-8CC5-1A4067E06F35}"/>
              </a:ext>
            </a:extLst>
          </p:cNvPr>
          <p:cNvSpPr/>
          <p:nvPr/>
        </p:nvSpPr>
        <p:spPr>
          <a:xfrm>
            <a:off x="0" y="4571809"/>
            <a:ext cx="9143999" cy="1346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65628" y="40152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4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94446" y="1892849"/>
            <a:ext cx="8365666" cy="3971071"/>
            <a:chOff x="-275780" y="366422"/>
            <a:chExt cx="8365666" cy="3971071"/>
          </a:xfrm>
        </p:grpSpPr>
        <p:grpSp>
          <p:nvGrpSpPr>
            <p:cNvPr id="8" name="Group 31">
              <a:extLst>
                <a:ext uri="{FF2B5EF4-FFF2-40B4-BE49-F238E27FC236}">
                  <a16:creationId xmlns:a16="http://schemas.microsoft.com/office/drawing/2014/main" id="{2406C70D-95D1-44EF-B2C1-99822FFC8C5B}"/>
                </a:ext>
              </a:extLst>
            </p:cNvPr>
            <p:cNvGrpSpPr/>
            <p:nvPr/>
          </p:nvGrpSpPr>
          <p:grpSpPr>
            <a:xfrm>
              <a:off x="-275780" y="366422"/>
              <a:ext cx="8365666" cy="3971071"/>
              <a:chOff x="-4663047" y="1584383"/>
              <a:chExt cx="8365666" cy="3971071"/>
            </a:xfrm>
          </p:grpSpPr>
          <p:sp>
            <p:nvSpPr>
              <p:cNvPr id="10" name="Rectangle 39">
                <a:extLst>
                  <a:ext uri="{FF2B5EF4-FFF2-40B4-BE49-F238E27FC236}">
                    <a16:creationId xmlns:a16="http://schemas.microsoft.com/office/drawing/2014/main" id="{2C702BA1-2908-4206-80F7-092513EBD6BD}"/>
                  </a:ext>
                </a:extLst>
              </p:cNvPr>
              <p:cNvSpPr/>
              <p:nvPr/>
            </p:nvSpPr>
            <p:spPr>
              <a:xfrm>
                <a:off x="-4663046" y="1660684"/>
                <a:ext cx="8068982" cy="351537"/>
              </a:xfrm>
              <a:prstGeom prst="rect">
                <a:avLst/>
              </a:prstGeom>
              <a:solidFill>
                <a:srgbClr val="0063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004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ts val="2000"/>
                  </a:lnSpc>
                </a:pP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Oval 40">
                <a:extLst>
                  <a:ext uri="{FF2B5EF4-FFF2-40B4-BE49-F238E27FC236}">
                    <a16:creationId xmlns:a16="http://schemas.microsoft.com/office/drawing/2014/main" id="{DA84B160-3C5E-425C-9168-D517ED2E99A6}"/>
                  </a:ext>
                </a:extLst>
              </p:cNvPr>
              <p:cNvSpPr/>
              <p:nvPr/>
            </p:nvSpPr>
            <p:spPr>
              <a:xfrm>
                <a:off x="3182501" y="1584383"/>
                <a:ext cx="520118" cy="52011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63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Right Triangle 41">
                <a:extLst>
                  <a:ext uri="{FF2B5EF4-FFF2-40B4-BE49-F238E27FC236}">
                    <a16:creationId xmlns:a16="http://schemas.microsoft.com/office/drawing/2014/main" id="{F0AC002F-6A4A-4CC9-AFA9-E5AEA3DE09B5}"/>
                  </a:ext>
                </a:extLst>
              </p:cNvPr>
              <p:cNvSpPr/>
              <p:nvPr/>
            </p:nvSpPr>
            <p:spPr>
              <a:xfrm rot="5400000" flipV="1">
                <a:off x="-4659178" y="2008355"/>
                <a:ext cx="391188" cy="398925"/>
              </a:xfrm>
              <a:prstGeom prst="rt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3" name="Rectangle 42">
                <a:extLst>
                  <a:ext uri="{FF2B5EF4-FFF2-40B4-BE49-F238E27FC236}">
                    <a16:creationId xmlns:a16="http://schemas.microsoft.com/office/drawing/2014/main" id="{665033BC-F896-47E9-8A75-E4AEE6FDA1B7}"/>
                  </a:ext>
                </a:extLst>
              </p:cNvPr>
              <p:cNvSpPr/>
              <p:nvPr/>
            </p:nvSpPr>
            <p:spPr>
              <a:xfrm>
                <a:off x="-4264120" y="2012221"/>
                <a:ext cx="7447538" cy="3543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Oval 40">
              <a:extLst>
                <a:ext uri="{FF2B5EF4-FFF2-40B4-BE49-F238E27FC236}">
                  <a16:creationId xmlns:a16="http://schemas.microsoft.com/office/drawing/2014/main" id="{DA84B160-3C5E-425C-9168-D517ED2E99A6}"/>
                </a:ext>
              </a:extLst>
            </p:cNvPr>
            <p:cNvSpPr/>
            <p:nvPr/>
          </p:nvSpPr>
          <p:spPr>
            <a:xfrm>
              <a:off x="7684068" y="481538"/>
              <a:ext cx="291518" cy="2915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3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BEE-CD74-4E49-9991-6A4EEEAC08F6}" type="slidenum">
              <a:rPr lang="ru-RU" smtClean="0">
                <a:latin typeface="+mn-lt"/>
              </a:rPr>
              <a:pPr/>
              <a:t>21</a:t>
            </a:fld>
            <a:endParaRPr lang="ru-RU" dirty="0"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3324" y="-99060"/>
            <a:ext cx="7254823" cy="995904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ru-RU" dirty="0"/>
              <a:t>ПРИМЕРЫ РЕАЛИЗАЦИИ</a:t>
            </a:r>
          </a:p>
        </p:txBody>
      </p:sp>
      <p:pic>
        <p:nvPicPr>
          <p:cNvPr id="1026" name="Picture 2" descr="C:\Users\User.FCC-WD-000135\Documents\работа_текущая\ПА\IMG_48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7803" y="2875075"/>
            <a:ext cx="3360177" cy="252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.FCC-WD-000135\Documents\работа_текущая\ПА\stend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9" r="8385"/>
          <a:stretch/>
        </p:blipFill>
        <p:spPr bwMode="auto">
          <a:xfrm>
            <a:off x="4650374" y="2875075"/>
            <a:ext cx="3356916" cy="250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4598334" y="4948017"/>
            <a:ext cx="585004" cy="537935"/>
            <a:chOff x="824146" y="4414514"/>
            <a:chExt cx="828675" cy="762000"/>
          </a:xfrm>
        </p:grpSpPr>
        <p:sp>
          <p:nvSpPr>
            <p:cNvPr id="15" name="Прямоугольный треугольник 14"/>
            <p:cNvSpPr/>
            <p:nvPr/>
          </p:nvSpPr>
          <p:spPr>
            <a:xfrm>
              <a:off x="890821" y="4414514"/>
              <a:ext cx="762000" cy="762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6" name="Прямоугольный треугольник 15"/>
            <p:cNvSpPr/>
            <p:nvPr/>
          </p:nvSpPr>
          <p:spPr>
            <a:xfrm>
              <a:off x="824146" y="4414514"/>
              <a:ext cx="762000" cy="762000"/>
            </a:xfrm>
            <a:prstGeom prst="rtTriangle">
              <a:avLst/>
            </a:prstGeom>
            <a:solidFill>
              <a:srgbClr val="0063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0800000">
            <a:off x="7465974" y="2795997"/>
            <a:ext cx="588680" cy="541315"/>
            <a:chOff x="824146" y="4414514"/>
            <a:chExt cx="828675" cy="762000"/>
          </a:xfrm>
        </p:grpSpPr>
        <p:sp>
          <p:nvSpPr>
            <p:cNvPr id="18" name="Прямоугольный треугольник 17"/>
            <p:cNvSpPr/>
            <p:nvPr/>
          </p:nvSpPr>
          <p:spPr>
            <a:xfrm>
              <a:off x="890821" y="4414514"/>
              <a:ext cx="762000" cy="762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9" name="Прямоугольный треугольник 18"/>
            <p:cNvSpPr/>
            <p:nvPr/>
          </p:nvSpPr>
          <p:spPr>
            <a:xfrm>
              <a:off x="824146" y="4414514"/>
              <a:ext cx="762000" cy="7620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40734" y="4948017"/>
            <a:ext cx="585004" cy="537935"/>
            <a:chOff x="824146" y="4414514"/>
            <a:chExt cx="828675" cy="762000"/>
          </a:xfrm>
        </p:grpSpPr>
        <p:sp>
          <p:nvSpPr>
            <p:cNvPr id="21" name="Прямоугольный треугольник 20"/>
            <p:cNvSpPr/>
            <p:nvPr/>
          </p:nvSpPr>
          <p:spPr>
            <a:xfrm>
              <a:off x="890821" y="4414514"/>
              <a:ext cx="762000" cy="762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2" name="Прямоугольный треугольник 21"/>
            <p:cNvSpPr/>
            <p:nvPr/>
          </p:nvSpPr>
          <p:spPr>
            <a:xfrm>
              <a:off x="824146" y="4414514"/>
              <a:ext cx="762000" cy="762000"/>
            </a:xfrm>
            <a:prstGeom prst="rtTriangle">
              <a:avLst/>
            </a:prstGeom>
            <a:solidFill>
              <a:srgbClr val="0063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 rot="10800000">
            <a:off x="3806665" y="2795997"/>
            <a:ext cx="588680" cy="541315"/>
            <a:chOff x="824146" y="4414514"/>
            <a:chExt cx="828675" cy="762000"/>
          </a:xfrm>
        </p:grpSpPr>
        <p:sp>
          <p:nvSpPr>
            <p:cNvPr id="24" name="Прямоугольный треугольник 23"/>
            <p:cNvSpPr/>
            <p:nvPr/>
          </p:nvSpPr>
          <p:spPr>
            <a:xfrm>
              <a:off x="890821" y="4414514"/>
              <a:ext cx="762000" cy="762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5" name="Прямоугольный треугольник 24"/>
            <p:cNvSpPr/>
            <p:nvPr/>
          </p:nvSpPr>
          <p:spPr>
            <a:xfrm>
              <a:off x="824146" y="4414514"/>
              <a:ext cx="762000" cy="7620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26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765629" y="125818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023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02481F-895E-439D-ACCC-E7412D88E9A0}"/>
              </a:ext>
            </a:extLst>
          </p:cNvPr>
          <p:cNvSpPr/>
          <p:nvPr/>
        </p:nvSpPr>
        <p:spPr>
          <a:xfrm>
            <a:off x="0" y="2695594"/>
            <a:ext cx="9144000" cy="4162406"/>
          </a:xfrm>
          <a:prstGeom prst="rect">
            <a:avLst/>
          </a:prstGeom>
          <a:solidFill>
            <a:srgbClr val="08B1A3">
              <a:alpha val="1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89E0611-EF8C-4E78-B12B-2A3FA9A12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24" y="893034"/>
            <a:ext cx="5565388" cy="298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D4E9B71-216E-42B1-A07E-9B61A69FBD08}"/>
              </a:ext>
            </a:extLst>
          </p:cNvPr>
          <p:cNvSpPr/>
          <p:nvPr/>
        </p:nvSpPr>
        <p:spPr>
          <a:xfrm>
            <a:off x="3608378" y="3294354"/>
            <a:ext cx="5535622" cy="35636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0F871E-B131-4C5C-807A-3BDB3436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22</a:t>
            </a:fld>
            <a:endParaRPr lang="en-US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CC6FA06-25EB-4DC1-A40D-EAB10DDCB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324" y="-102870"/>
            <a:ext cx="7254823" cy="99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СПОСОБЫ ВЕДЕНИЯ ПА. </a:t>
            </a:r>
            <a:r>
              <a:rPr lang="en-US" dirty="0"/>
              <a:t>MES-</a:t>
            </a:r>
            <a:r>
              <a:rPr lang="ru-RU" dirty="0"/>
              <a:t>СИСТЕМА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6BE808-2682-4CBA-974D-0B9EE2BFC0BC}"/>
              </a:ext>
            </a:extLst>
          </p:cNvPr>
          <p:cNvSpPr/>
          <p:nvPr/>
        </p:nvSpPr>
        <p:spPr>
          <a:xfrm>
            <a:off x="3643276" y="3454142"/>
            <a:ext cx="5451836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8B1A3"/>
                </a:solidFill>
              </a:rPr>
              <a:t>Преимущества:</a:t>
            </a:r>
            <a:endParaRPr lang="ru-RU" sz="2000" dirty="0">
              <a:solidFill>
                <a:srgbClr val="08B1A3"/>
              </a:solidFill>
            </a:endParaRP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Контроль в режиме реального времени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Не требует дополнительной обработки данных для визуализации и анализа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Не требует дополнительного места хранения информации (архивов, стеллажей и т.п.)</a:t>
            </a:r>
          </a:p>
          <a:p>
            <a:pPr marL="342900" indent="-342900">
              <a:buBlip>
                <a:blip r:embed="rId3"/>
              </a:buBlip>
            </a:pPr>
            <a:r>
              <a:rPr lang="ru-RU" sz="2000" dirty="0"/>
              <a:t>Отсутствуют риски, связанные с неправильным вводом информации (или ошибки расчета)</a:t>
            </a: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F114ACF-10FD-47EA-B9E8-841A897AF796}"/>
              </a:ext>
            </a:extLst>
          </p:cNvPr>
          <p:cNvGrpSpPr/>
          <p:nvPr/>
        </p:nvGrpSpPr>
        <p:grpSpPr>
          <a:xfrm>
            <a:off x="2446478" y="5146319"/>
            <a:ext cx="1015255" cy="1321040"/>
            <a:chOff x="5058486" y="1657918"/>
            <a:chExt cx="1225041" cy="1594011"/>
          </a:xfrm>
        </p:grpSpPr>
        <p:sp>
          <p:nvSpPr>
            <p:cNvPr id="11" name="Oval 1">
              <a:extLst>
                <a:ext uri="{FF2B5EF4-FFF2-40B4-BE49-F238E27FC236}">
                  <a16:creationId xmlns:a16="http://schemas.microsoft.com/office/drawing/2014/main" id="{E376B630-EE06-4C4B-AEDB-A7C422E2D635}"/>
                </a:ext>
              </a:extLst>
            </p:cNvPr>
            <p:cNvSpPr/>
            <p:nvPr/>
          </p:nvSpPr>
          <p:spPr>
            <a:xfrm>
              <a:off x="5368835" y="2945357"/>
              <a:ext cx="393025" cy="70191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2" name="Oval 1">
              <a:extLst>
                <a:ext uri="{FF2B5EF4-FFF2-40B4-BE49-F238E27FC236}">
                  <a16:creationId xmlns:a16="http://schemas.microsoft.com/office/drawing/2014/main" id="{689458C6-3690-4843-8F2E-42FC5BEA0F44}"/>
                </a:ext>
              </a:extLst>
            </p:cNvPr>
            <p:cNvSpPr/>
            <p:nvPr/>
          </p:nvSpPr>
          <p:spPr>
            <a:xfrm>
              <a:off x="5410946" y="3139636"/>
              <a:ext cx="308804" cy="112293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3" name="Oval 1">
              <a:extLst>
                <a:ext uri="{FF2B5EF4-FFF2-40B4-BE49-F238E27FC236}">
                  <a16:creationId xmlns:a16="http://schemas.microsoft.com/office/drawing/2014/main" id="{1A759D4B-7776-485D-B6DB-1B1B25C92B51}"/>
                </a:ext>
              </a:extLst>
            </p:cNvPr>
            <p:cNvSpPr/>
            <p:nvPr/>
          </p:nvSpPr>
          <p:spPr>
            <a:xfrm>
              <a:off x="5382872" y="3042497"/>
              <a:ext cx="364952" cy="70191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25C7C548-CE7F-48F7-982B-043D9EA8FBB0}"/>
                </a:ext>
              </a:extLst>
            </p:cNvPr>
            <p:cNvSpPr/>
            <p:nvPr/>
          </p:nvSpPr>
          <p:spPr>
            <a:xfrm>
              <a:off x="5354798" y="2848216"/>
              <a:ext cx="421099" cy="70191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solidFill>
              <a:srgbClr val="0063A4">
                <a:lumMod val="50000"/>
                <a:alpha val="7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5" name="Chevron 2">
              <a:extLst>
                <a:ext uri="{FF2B5EF4-FFF2-40B4-BE49-F238E27FC236}">
                  <a16:creationId xmlns:a16="http://schemas.microsoft.com/office/drawing/2014/main" id="{61D247CA-20B0-4F4C-AF6F-2975979EC713}"/>
                </a:ext>
              </a:extLst>
            </p:cNvPr>
            <p:cNvSpPr/>
            <p:nvPr/>
          </p:nvSpPr>
          <p:spPr>
            <a:xfrm rot="5400000">
              <a:off x="5099918" y="1616486"/>
              <a:ext cx="1142177" cy="1225041"/>
            </a:xfrm>
            <a:custGeom>
              <a:avLst/>
              <a:gdLst/>
              <a:ahLst/>
              <a:cxnLst/>
              <a:rect l="l" t="t" r="r" b="b"/>
              <a:pathLst>
                <a:path w="3010478" h="2971924">
                  <a:moveTo>
                    <a:pt x="0" y="0"/>
                  </a:moveTo>
                  <a:cubicBezTo>
                    <a:pt x="597789" y="631968"/>
                    <a:pt x="1954851" y="1281936"/>
                    <a:pt x="3010478" y="1750136"/>
                  </a:cubicBezTo>
                  <a:lnTo>
                    <a:pt x="3010478" y="1766533"/>
                  </a:lnTo>
                  <a:cubicBezTo>
                    <a:pt x="2556291" y="2057095"/>
                    <a:pt x="1750264" y="2348261"/>
                    <a:pt x="1695591" y="2971924"/>
                  </a:cubicBezTo>
                  <a:lnTo>
                    <a:pt x="1167606" y="2794065"/>
                  </a:lnTo>
                  <a:cubicBezTo>
                    <a:pt x="1356560" y="2217270"/>
                    <a:pt x="1563728" y="2059107"/>
                    <a:pt x="1967797" y="1771109"/>
                  </a:cubicBezTo>
                  <a:cubicBezTo>
                    <a:pt x="1212626" y="1431720"/>
                    <a:pt x="908197" y="1282487"/>
                    <a:pt x="19210" y="696594"/>
                  </a:cubicBezTo>
                  <a:cubicBezTo>
                    <a:pt x="12874" y="464793"/>
                    <a:pt x="13037" y="311571"/>
                    <a:pt x="0" y="0"/>
                  </a:cubicBezTo>
                  <a:close/>
                </a:path>
              </a:pathLst>
            </a:custGeom>
            <a:solidFill>
              <a:srgbClr val="08B1A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맑은 고딕" panose="020B0503020000020004" pitchFamily="34" charset="-127"/>
                <a:cs typeface="+mn-cs"/>
              </a:endParaRP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F5E3181-E9B1-4860-97FD-D80797D91029}"/>
              </a:ext>
            </a:extLst>
          </p:cNvPr>
          <p:cNvSpPr/>
          <p:nvPr/>
        </p:nvSpPr>
        <p:spPr>
          <a:xfrm>
            <a:off x="3608378" y="3294354"/>
            <a:ext cx="5535622" cy="13464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16741" y="122008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85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394446" y="1892849"/>
            <a:ext cx="8365666" cy="3971071"/>
            <a:chOff x="-275780" y="366422"/>
            <a:chExt cx="8365666" cy="3971071"/>
          </a:xfrm>
        </p:grpSpPr>
        <p:grpSp>
          <p:nvGrpSpPr>
            <p:cNvPr id="21" name="Group 31">
              <a:extLst>
                <a:ext uri="{FF2B5EF4-FFF2-40B4-BE49-F238E27FC236}">
                  <a16:creationId xmlns:a16="http://schemas.microsoft.com/office/drawing/2014/main" id="{2406C70D-95D1-44EF-B2C1-99822FFC8C5B}"/>
                </a:ext>
              </a:extLst>
            </p:cNvPr>
            <p:cNvGrpSpPr/>
            <p:nvPr/>
          </p:nvGrpSpPr>
          <p:grpSpPr>
            <a:xfrm>
              <a:off x="-275780" y="366422"/>
              <a:ext cx="8365666" cy="3971071"/>
              <a:chOff x="-4663047" y="1584383"/>
              <a:chExt cx="8365666" cy="3971071"/>
            </a:xfrm>
          </p:grpSpPr>
          <p:sp>
            <p:nvSpPr>
              <p:cNvPr id="23" name="Rectangle 39">
                <a:extLst>
                  <a:ext uri="{FF2B5EF4-FFF2-40B4-BE49-F238E27FC236}">
                    <a16:creationId xmlns:a16="http://schemas.microsoft.com/office/drawing/2014/main" id="{2C702BA1-2908-4206-80F7-092513EBD6BD}"/>
                  </a:ext>
                </a:extLst>
              </p:cNvPr>
              <p:cNvSpPr/>
              <p:nvPr/>
            </p:nvSpPr>
            <p:spPr>
              <a:xfrm>
                <a:off x="-4663046" y="1660684"/>
                <a:ext cx="8068982" cy="351537"/>
              </a:xfrm>
              <a:prstGeom prst="rect">
                <a:avLst/>
              </a:prstGeom>
              <a:solidFill>
                <a:srgbClr val="0063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20040"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ts val="2000"/>
                  </a:lnSpc>
                </a:pP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Oval 40">
                <a:extLst>
                  <a:ext uri="{FF2B5EF4-FFF2-40B4-BE49-F238E27FC236}">
                    <a16:creationId xmlns:a16="http://schemas.microsoft.com/office/drawing/2014/main" id="{DA84B160-3C5E-425C-9168-D517ED2E99A6}"/>
                  </a:ext>
                </a:extLst>
              </p:cNvPr>
              <p:cNvSpPr/>
              <p:nvPr/>
            </p:nvSpPr>
            <p:spPr>
              <a:xfrm>
                <a:off x="3182501" y="1584383"/>
                <a:ext cx="520118" cy="520118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rgbClr val="0063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Right Triangle 41">
                <a:extLst>
                  <a:ext uri="{FF2B5EF4-FFF2-40B4-BE49-F238E27FC236}">
                    <a16:creationId xmlns:a16="http://schemas.microsoft.com/office/drawing/2014/main" id="{F0AC002F-6A4A-4CC9-AFA9-E5AEA3DE09B5}"/>
                  </a:ext>
                </a:extLst>
              </p:cNvPr>
              <p:cNvSpPr/>
              <p:nvPr/>
            </p:nvSpPr>
            <p:spPr>
              <a:xfrm rot="5400000" flipV="1">
                <a:off x="-4659178" y="2008355"/>
                <a:ext cx="391188" cy="398925"/>
              </a:xfrm>
              <a:prstGeom prst="rt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6" name="Rectangle 42">
                <a:extLst>
                  <a:ext uri="{FF2B5EF4-FFF2-40B4-BE49-F238E27FC236}">
                    <a16:creationId xmlns:a16="http://schemas.microsoft.com/office/drawing/2014/main" id="{665033BC-F896-47E9-8A75-E4AEE6FDA1B7}"/>
                  </a:ext>
                </a:extLst>
              </p:cNvPr>
              <p:cNvSpPr/>
              <p:nvPr/>
            </p:nvSpPr>
            <p:spPr>
              <a:xfrm>
                <a:off x="-4264120" y="2012221"/>
                <a:ext cx="7447538" cy="35432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2" name="Oval 40">
              <a:extLst>
                <a:ext uri="{FF2B5EF4-FFF2-40B4-BE49-F238E27FC236}">
                  <a16:creationId xmlns:a16="http://schemas.microsoft.com/office/drawing/2014/main" id="{DA84B160-3C5E-425C-9168-D517ED2E99A6}"/>
                </a:ext>
              </a:extLst>
            </p:cNvPr>
            <p:cNvSpPr/>
            <p:nvPr/>
          </p:nvSpPr>
          <p:spPr>
            <a:xfrm>
              <a:off x="7684068" y="481538"/>
              <a:ext cx="291518" cy="2915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3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1039906" y="2856754"/>
            <a:ext cx="3272117" cy="25552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F8BEE-CD74-4E49-9991-6A4EEEAC08F6}" type="slidenum">
              <a:rPr lang="ru-RU" smtClean="0">
                <a:latin typeface="+mn-lt"/>
              </a:rPr>
              <a:pPr/>
              <a:t>23</a:t>
            </a:fld>
            <a:endParaRPr lang="ru-RU" dirty="0">
              <a:latin typeface="+mn-lt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3324" y="-87630"/>
            <a:ext cx="7254823" cy="995904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ru-RU" dirty="0"/>
              <a:t>ПРИМЕРЫ РЕАЛИЗАЦИИ</a:t>
            </a:r>
          </a:p>
        </p:txBody>
      </p:sp>
      <p:pic>
        <p:nvPicPr>
          <p:cNvPr id="3074" name="Picture 2" descr="C:\Users\User\Desktop\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4" r="5356"/>
          <a:stretch/>
        </p:blipFill>
        <p:spPr bwMode="auto">
          <a:xfrm>
            <a:off x="4658667" y="2856754"/>
            <a:ext cx="3331524" cy="254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1147983" y="2964980"/>
            <a:ext cx="3036919" cy="2454815"/>
            <a:chOff x="364707" y="2752850"/>
            <a:chExt cx="3594995" cy="2905921"/>
          </a:xfrm>
        </p:grpSpPr>
        <p:pic>
          <p:nvPicPr>
            <p:cNvPr id="3075" name="Picture 3" descr="C:\Users\User\Desktop\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091" y="2800350"/>
              <a:ext cx="3372228" cy="19447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User\Desktop\monitor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07" y="2752850"/>
              <a:ext cx="3594995" cy="2905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4598334" y="4948017"/>
            <a:ext cx="585004" cy="537935"/>
            <a:chOff x="824146" y="4414514"/>
            <a:chExt cx="828675" cy="762000"/>
          </a:xfrm>
        </p:grpSpPr>
        <p:sp>
          <p:nvSpPr>
            <p:cNvPr id="19" name="Прямоугольный треугольник 18"/>
            <p:cNvSpPr/>
            <p:nvPr/>
          </p:nvSpPr>
          <p:spPr>
            <a:xfrm>
              <a:off x="890821" y="4414514"/>
              <a:ext cx="762000" cy="762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0" name="Прямоугольный треугольник 19"/>
            <p:cNvSpPr/>
            <p:nvPr/>
          </p:nvSpPr>
          <p:spPr>
            <a:xfrm>
              <a:off x="824146" y="4414514"/>
              <a:ext cx="762000" cy="762000"/>
            </a:xfrm>
            <a:prstGeom prst="rtTriangle">
              <a:avLst/>
            </a:prstGeom>
            <a:solidFill>
              <a:srgbClr val="0063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 rot="10800000">
            <a:off x="7465974" y="2795997"/>
            <a:ext cx="588680" cy="541315"/>
            <a:chOff x="824146" y="4414514"/>
            <a:chExt cx="828675" cy="762000"/>
          </a:xfrm>
        </p:grpSpPr>
        <p:sp>
          <p:nvSpPr>
            <p:cNvPr id="17" name="Прямоугольный треугольник 16"/>
            <p:cNvSpPr/>
            <p:nvPr/>
          </p:nvSpPr>
          <p:spPr>
            <a:xfrm>
              <a:off x="890821" y="4414514"/>
              <a:ext cx="762000" cy="762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18" name="Прямоугольный треугольник 17"/>
            <p:cNvSpPr/>
            <p:nvPr/>
          </p:nvSpPr>
          <p:spPr>
            <a:xfrm>
              <a:off x="824146" y="4414514"/>
              <a:ext cx="762000" cy="7620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940734" y="4948017"/>
            <a:ext cx="585004" cy="537935"/>
            <a:chOff x="824146" y="4414514"/>
            <a:chExt cx="828675" cy="762000"/>
          </a:xfrm>
        </p:grpSpPr>
        <p:sp>
          <p:nvSpPr>
            <p:cNvPr id="28" name="Прямоугольный треугольник 27"/>
            <p:cNvSpPr/>
            <p:nvPr/>
          </p:nvSpPr>
          <p:spPr>
            <a:xfrm>
              <a:off x="890821" y="4414514"/>
              <a:ext cx="762000" cy="762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29" name="Прямоугольный треугольник 28"/>
            <p:cNvSpPr/>
            <p:nvPr/>
          </p:nvSpPr>
          <p:spPr>
            <a:xfrm>
              <a:off x="824146" y="4414514"/>
              <a:ext cx="762000" cy="762000"/>
            </a:xfrm>
            <a:prstGeom prst="rtTriangle">
              <a:avLst/>
            </a:prstGeom>
            <a:solidFill>
              <a:srgbClr val="0063A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10800000">
            <a:off x="3806665" y="2795997"/>
            <a:ext cx="588680" cy="541315"/>
            <a:chOff x="824146" y="4414514"/>
            <a:chExt cx="828675" cy="762000"/>
          </a:xfrm>
        </p:grpSpPr>
        <p:sp>
          <p:nvSpPr>
            <p:cNvPr id="31" name="Прямоугольный треугольник 30"/>
            <p:cNvSpPr/>
            <p:nvPr/>
          </p:nvSpPr>
          <p:spPr>
            <a:xfrm>
              <a:off x="890821" y="4414514"/>
              <a:ext cx="762000" cy="762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  <p:sp>
          <p:nvSpPr>
            <p:cNvPr id="32" name="Прямоугольный треугольник 31"/>
            <p:cNvSpPr/>
            <p:nvPr/>
          </p:nvSpPr>
          <p:spPr>
            <a:xfrm>
              <a:off x="824146" y="4414514"/>
              <a:ext cx="762000" cy="762000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/>
            </a:p>
          </p:txBody>
        </p:sp>
      </p:grpSp>
      <p:pic>
        <p:nvPicPr>
          <p:cNvPr id="33" name="Picture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765629" y="137248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76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+mj-lt"/>
              </a:rPr>
              <a:t>Спасибо за участие!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5C38719-2D05-7803-4535-B8A9E36F7616}"/>
              </a:ext>
            </a:extLst>
          </p:cNvPr>
          <p:cNvSpPr/>
          <p:nvPr/>
        </p:nvSpPr>
        <p:spPr>
          <a:xfrm>
            <a:off x="438646" y="615827"/>
            <a:ext cx="1664255" cy="4890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5629" y="69680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01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324" y="-102870"/>
            <a:ext cx="7254823" cy="99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ТЕРМИНЫ И ОПРЕДЕЛЕНИЯ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34FD-A43B-634A-9B8C-9626670F7CE8}" type="slidenum">
              <a:rPr lang="en-US" smtClean="0"/>
              <a:t>3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354729" y="1210134"/>
            <a:ext cx="76114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Производственный анализ (ПА)</a:t>
            </a:r>
            <a:r>
              <a:rPr lang="ru-RU" sz="2000" dirty="0"/>
              <a:t> – оценка выполнения производственного плана и выявление причин, повлекших его отклонения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Бланк ПА </a:t>
            </a:r>
            <a:r>
              <a:rPr lang="ru-RU" sz="2000" dirty="0"/>
              <a:t>– разработанная форма для ведения ПА, учитывающая особенности производства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Требуемый темп производства (выпуска) </a:t>
            </a:r>
            <a:r>
              <a:rPr lang="ru-RU" sz="2000" dirty="0"/>
              <a:t>– количество учётных единиц продукции (изделий, партий и т.п.), запланированных к производству в расчетный интервал времени (час, смену, сутки, месяц и т.п.)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Мощность рабочего места </a:t>
            </a:r>
            <a:r>
              <a:rPr lang="ru-RU" sz="2000" dirty="0"/>
              <a:t>– производительность оборудования с учетом допустимых технических характеристик применяемого оборудования и квалификации персонала</a:t>
            </a:r>
          </a:p>
          <a:p>
            <a:pPr>
              <a:spcBef>
                <a:spcPts val="600"/>
              </a:spcBef>
            </a:pPr>
            <a:r>
              <a:rPr lang="ru-RU" sz="2000" b="1" dirty="0"/>
              <a:t>Время такта </a:t>
            </a:r>
            <a:r>
              <a:rPr lang="ru-RU" sz="2000" dirty="0"/>
              <a:t>— интервал времени, устанавливающий темп выпуска единицы заказанной продукции, соответствующий потребительскому спросу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541548" y="840441"/>
            <a:ext cx="834013" cy="1069328"/>
            <a:chOff x="-834013" y="4273413"/>
            <a:chExt cx="834013" cy="1069328"/>
          </a:xfrm>
        </p:grpSpPr>
        <p:sp>
          <p:nvSpPr>
            <p:cNvPr id="6" name="TextBox 19"/>
            <p:cNvSpPr txBox="1"/>
            <p:nvPr/>
          </p:nvSpPr>
          <p:spPr>
            <a:xfrm>
              <a:off x="-834013" y="4327078"/>
              <a:ext cx="63030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6000" dirty="0">
                  <a:solidFill>
                    <a:srgbClr val="FF6600"/>
                  </a:solidFill>
                </a:rPr>
                <a:t>А</a:t>
              </a:r>
            </a:p>
          </p:txBody>
        </p:sp>
        <p:sp>
          <p:nvSpPr>
            <p:cNvPr id="7" name="TextBox 20"/>
            <p:cNvSpPr txBox="1"/>
            <p:nvPr/>
          </p:nvSpPr>
          <p:spPr>
            <a:xfrm>
              <a:off x="-455574" y="4273413"/>
              <a:ext cx="45557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sz="4400" dirty="0">
                  <a:solidFill>
                    <a:srgbClr val="FF6600"/>
                  </a:solidFill>
                </a:rPr>
                <a:t>а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44008" y="922454"/>
            <a:ext cx="297539" cy="5642473"/>
            <a:chOff x="779230" y="2532849"/>
            <a:chExt cx="296928" cy="443046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79230" y="2532849"/>
              <a:ext cx="45719" cy="443046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030439" y="2532849"/>
              <a:ext cx="45719" cy="443046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dirty="0"/>
            </a:p>
          </p:txBody>
        </p:sp>
        <p:cxnSp>
          <p:nvCxnSpPr>
            <p:cNvPr id="12" name="Прямая соединительная линия 11"/>
            <p:cNvCxnSpPr>
              <a:endCxn id="11" idx="0"/>
            </p:cNvCxnSpPr>
            <p:nvPr/>
          </p:nvCxnSpPr>
          <p:spPr>
            <a:xfrm flipV="1">
              <a:off x="802089" y="2532849"/>
              <a:ext cx="251210" cy="220400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802089" y="2743904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802089" y="2964674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802089" y="3180820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802089" y="3395166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802089" y="3606545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802089" y="3826943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802089" y="4047341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802089" y="4267739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 flipV="1">
              <a:off x="802089" y="4497962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802089" y="4718360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802089" y="4938758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802089" y="5159156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802089" y="5379555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V="1">
              <a:off x="802089" y="5599954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 flipV="1">
              <a:off x="802089" y="5820353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V="1">
              <a:off x="802089" y="6040752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802089" y="6261151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802089" y="6475284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819488" y="6665763"/>
              <a:ext cx="251210" cy="220399"/>
            </a:xfrm>
            <a:prstGeom prst="line">
              <a:avLst/>
            </a:prstGeom>
            <a:ln>
              <a:solidFill>
                <a:srgbClr val="FF66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Прямоугольник 17"/>
          <p:cNvSpPr/>
          <p:nvPr/>
        </p:nvSpPr>
        <p:spPr>
          <a:xfrm>
            <a:off x="253325" y="922452"/>
            <a:ext cx="8712876" cy="5642475"/>
          </a:xfrm>
          <a:prstGeom prst="rect">
            <a:avLst/>
          </a:prstGeom>
          <a:noFill/>
          <a:ln w="25400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765629" y="38270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4"/>
          <p:cNvSpPr txBox="1">
            <a:spLocks/>
          </p:cNvSpPr>
          <p:nvPr/>
        </p:nvSpPr>
        <p:spPr>
          <a:xfrm>
            <a:off x="241259" y="-13060"/>
            <a:ext cx="6959641" cy="58782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ru-RU" sz="3000" dirty="0"/>
              <a:t>СТРУКТУРА БЛАНКА ПРОИЗВОДСТВЕННОГО АНАЛИЗА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8F52B9-3B28-4BE5-B8E1-58B3D1B49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2" y="1009972"/>
            <a:ext cx="8875076" cy="50818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5629" y="28619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19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03BE82-EAE4-48D3-A796-5533272B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C34FD-A43B-634A-9B8C-9626670F7CE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63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63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58A5DE1A-BE44-4259-8B09-2DD113F33CF8}"/>
              </a:ext>
            </a:extLst>
          </p:cNvPr>
          <p:cNvSpPr txBox="1">
            <a:spLocks/>
          </p:cNvSpPr>
          <p:nvPr/>
        </p:nvSpPr>
        <p:spPr>
          <a:xfrm>
            <a:off x="109179" y="90799"/>
            <a:ext cx="7642901" cy="5878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ВАРИАНТЫ ПА ПО ТЕМПУ ВЫПУСКА И ТИПУ ПРОИЗВОДСТВ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4331CE2-B31F-41E5-B01F-621F3C687D9D}"/>
              </a:ext>
            </a:extLst>
          </p:cNvPr>
          <p:cNvSpPr/>
          <p:nvPr/>
        </p:nvSpPr>
        <p:spPr>
          <a:xfrm>
            <a:off x="596021" y="1866451"/>
            <a:ext cx="1696606" cy="5878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8B1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/час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F08C85E-D09A-449A-8C89-7B14CD25E57F}"/>
              </a:ext>
            </a:extLst>
          </p:cNvPr>
          <p:cNvSpPr/>
          <p:nvPr/>
        </p:nvSpPr>
        <p:spPr>
          <a:xfrm>
            <a:off x="600494" y="4315550"/>
            <a:ext cx="1696606" cy="5878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8B1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/час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52672BB-FD81-41A9-809C-83BAAF11FD2D}"/>
              </a:ext>
            </a:extLst>
          </p:cNvPr>
          <p:cNvSpPr/>
          <p:nvPr/>
        </p:nvSpPr>
        <p:spPr>
          <a:xfrm>
            <a:off x="596020" y="5110893"/>
            <a:ext cx="1696606" cy="5878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8B1A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/смена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D180A07-2846-4249-B031-82C2DF2DB1D3}"/>
              </a:ext>
            </a:extLst>
          </p:cNvPr>
          <p:cNvSpPr/>
          <p:nvPr/>
        </p:nvSpPr>
        <p:spPr>
          <a:xfrm>
            <a:off x="3061829" y="4315550"/>
            <a:ext cx="2759053" cy="587825"/>
          </a:xfrm>
          <a:prstGeom prst="rect">
            <a:avLst/>
          </a:prstGeom>
          <a:solidFill>
            <a:schemeClr val="bg1"/>
          </a:solidFill>
          <a:ln w="19050">
            <a:solidFill>
              <a:srgbClr val="F265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Длительность цикла – до 8 часов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22239ACC-C1A3-4704-A38E-0BDD8F61F7C7}"/>
              </a:ext>
            </a:extLst>
          </p:cNvPr>
          <p:cNvCxnSpPr>
            <a:cxnSpLocks/>
            <a:stCxn id="14" idx="3"/>
            <a:endCxn id="25" idx="1"/>
          </p:cNvCxnSpPr>
          <p:nvPr/>
        </p:nvCxnSpPr>
        <p:spPr>
          <a:xfrm>
            <a:off x="2292627" y="2160364"/>
            <a:ext cx="776131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32EB182E-57B9-4432-882C-C33DD4C59CD6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2297100" y="4609463"/>
            <a:ext cx="764729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A0E3791-C0CE-457C-9C40-CA31FAF9527B}"/>
              </a:ext>
            </a:extLst>
          </p:cNvPr>
          <p:cNvSpPr/>
          <p:nvPr/>
        </p:nvSpPr>
        <p:spPr>
          <a:xfrm>
            <a:off x="3068758" y="1866452"/>
            <a:ext cx="2759053" cy="587825"/>
          </a:xfrm>
          <a:prstGeom prst="rect">
            <a:avLst/>
          </a:prstGeom>
          <a:solidFill>
            <a:schemeClr val="bg1"/>
          </a:solidFill>
          <a:ln w="19050">
            <a:solidFill>
              <a:srgbClr val="F265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Выпуск одного продукта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44C66A3-694B-4DB1-88C0-81FA5671AC79}"/>
              </a:ext>
            </a:extLst>
          </p:cNvPr>
          <p:cNvSpPr/>
          <p:nvPr/>
        </p:nvSpPr>
        <p:spPr>
          <a:xfrm>
            <a:off x="3061830" y="3513960"/>
            <a:ext cx="2759053" cy="587825"/>
          </a:xfrm>
          <a:prstGeom prst="rect">
            <a:avLst/>
          </a:prstGeom>
          <a:solidFill>
            <a:schemeClr val="bg1"/>
          </a:solidFill>
          <a:ln w="19050">
            <a:solidFill>
              <a:srgbClr val="F265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Выпуск нескольких продуктов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116A1581-7C5F-4806-AC86-1E85AACE828F}"/>
              </a:ext>
            </a:extLst>
          </p:cNvPr>
          <p:cNvCxnSpPr>
            <a:cxnSpLocks/>
            <a:stCxn id="14" idx="3"/>
            <a:endCxn id="26" idx="1"/>
          </p:cNvCxnSpPr>
          <p:nvPr/>
        </p:nvCxnSpPr>
        <p:spPr>
          <a:xfrm>
            <a:off x="2292627" y="2160364"/>
            <a:ext cx="769203" cy="164750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89A793B1-A58F-4D3B-AC5A-398EC16467B3}"/>
              </a:ext>
            </a:extLst>
          </p:cNvPr>
          <p:cNvSpPr/>
          <p:nvPr/>
        </p:nvSpPr>
        <p:spPr>
          <a:xfrm>
            <a:off x="3068758" y="5110893"/>
            <a:ext cx="2759053" cy="587825"/>
          </a:xfrm>
          <a:prstGeom prst="rect">
            <a:avLst/>
          </a:prstGeom>
          <a:solidFill>
            <a:schemeClr val="bg1"/>
          </a:solidFill>
          <a:ln w="19050">
            <a:solidFill>
              <a:srgbClr val="F2652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Длительный цикл производства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E4371875-01CA-4030-9E22-E2AC99957065}"/>
              </a:ext>
            </a:extLst>
          </p:cNvPr>
          <p:cNvCxnSpPr>
            <a:cxnSpLocks/>
            <a:stCxn id="16" idx="3"/>
            <a:endCxn id="30" idx="1"/>
          </p:cNvCxnSpPr>
          <p:nvPr/>
        </p:nvCxnSpPr>
        <p:spPr>
          <a:xfrm>
            <a:off x="2292626" y="5404806"/>
            <a:ext cx="776132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9FB2AC1-06B8-433E-B3D8-00B2ACC6FABD}"/>
              </a:ext>
            </a:extLst>
          </p:cNvPr>
          <p:cNvSpPr txBox="1"/>
          <p:nvPr/>
        </p:nvSpPr>
        <p:spPr>
          <a:xfrm>
            <a:off x="600493" y="1351720"/>
            <a:ext cx="1666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Темп выпуска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DE926D-A067-4CFF-BE4A-1470E034DF45}"/>
              </a:ext>
            </a:extLst>
          </p:cNvPr>
          <p:cNvSpPr txBox="1"/>
          <p:nvPr/>
        </p:nvSpPr>
        <p:spPr>
          <a:xfrm>
            <a:off x="3070592" y="1351720"/>
            <a:ext cx="2115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Тип производства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06DAC-E0F9-4C6F-8A17-ECC62ADAA56A}"/>
              </a:ext>
            </a:extLst>
          </p:cNvPr>
          <p:cNvSpPr txBox="1"/>
          <p:nvPr/>
        </p:nvSpPr>
        <p:spPr>
          <a:xfrm>
            <a:off x="6503651" y="1351720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Вариант ПА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1AA9DCC6-423D-47FA-93B8-35F4287E30CB}"/>
              </a:ext>
            </a:extLst>
          </p:cNvPr>
          <p:cNvSpPr/>
          <p:nvPr/>
        </p:nvSpPr>
        <p:spPr>
          <a:xfrm>
            <a:off x="6491035" y="3507169"/>
            <a:ext cx="2508230" cy="587825"/>
          </a:xfrm>
          <a:prstGeom prst="rect">
            <a:avLst/>
          </a:prstGeom>
          <a:solidFill>
            <a:schemeClr val="bg1"/>
          </a:solidFill>
          <a:ln w="19050">
            <a:solidFill>
              <a:srgbClr val="FF33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основе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времени цикла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F9D3CD3-668F-4271-8A42-8A6E8E184D16}"/>
              </a:ext>
            </a:extLst>
          </p:cNvPr>
          <p:cNvSpPr/>
          <p:nvPr/>
        </p:nvSpPr>
        <p:spPr>
          <a:xfrm>
            <a:off x="6497964" y="1866452"/>
            <a:ext cx="2508230" cy="587825"/>
          </a:xfrm>
          <a:prstGeom prst="rect">
            <a:avLst/>
          </a:prstGeom>
          <a:solidFill>
            <a:schemeClr val="bg1"/>
          </a:solidFill>
          <a:ln w="19050">
            <a:solidFill>
              <a:srgbClr val="FF33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основе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темпа выпуска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B7857DB3-AAD7-4A0F-96B7-DE8E618E5013}"/>
              </a:ext>
            </a:extLst>
          </p:cNvPr>
          <p:cNvSpPr/>
          <p:nvPr/>
        </p:nvSpPr>
        <p:spPr>
          <a:xfrm>
            <a:off x="6491036" y="2692321"/>
            <a:ext cx="2508230" cy="587825"/>
          </a:xfrm>
          <a:prstGeom prst="rect">
            <a:avLst/>
          </a:prstGeom>
          <a:solidFill>
            <a:schemeClr val="bg1"/>
          </a:solidFill>
          <a:ln w="19050">
            <a:solidFill>
              <a:srgbClr val="FF33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основе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мощности РМ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7D891AFF-D17B-4712-AA62-F4E0B5B8086B}"/>
              </a:ext>
            </a:extLst>
          </p:cNvPr>
          <p:cNvSpPr/>
          <p:nvPr/>
        </p:nvSpPr>
        <p:spPr>
          <a:xfrm>
            <a:off x="6497964" y="5110893"/>
            <a:ext cx="2508230" cy="587825"/>
          </a:xfrm>
          <a:prstGeom prst="rect">
            <a:avLst/>
          </a:prstGeom>
          <a:solidFill>
            <a:schemeClr val="bg1"/>
          </a:solidFill>
          <a:ln w="19050">
            <a:solidFill>
              <a:srgbClr val="FF333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Разделение задания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элементы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7F787EF2-053A-4E36-912F-1B5672A2DC96}"/>
              </a:ext>
            </a:extLst>
          </p:cNvPr>
          <p:cNvCxnSpPr>
            <a:cxnSpLocks/>
            <a:stCxn id="25" idx="3"/>
            <a:endCxn id="34" idx="1"/>
          </p:cNvCxnSpPr>
          <p:nvPr/>
        </p:nvCxnSpPr>
        <p:spPr>
          <a:xfrm>
            <a:off x="5827811" y="2160365"/>
            <a:ext cx="67015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35DD7DB2-90ED-4D06-8312-8F54C751474E}"/>
              </a:ext>
            </a:extLst>
          </p:cNvPr>
          <p:cNvCxnSpPr>
            <a:cxnSpLocks/>
            <a:stCxn id="25" idx="3"/>
            <a:endCxn id="36" idx="1"/>
          </p:cNvCxnSpPr>
          <p:nvPr/>
        </p:nvCxnSpPr>
        <p:spPr>
          <a:xfrm>
            <a:off x="5827811" y="2160365"/>
            <a:ext cx="663225" cy="825869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1CEB5A58-3260-4F9D-93BF-2AF654CCAAD5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 flipV="1">
            <a:off x="5820883" y="3801082"/>
            <a:ext cx="670152" cy="679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16222C6B-3000-4DA2-AF45-957E9298EDDD}"/>
              </a:ext>
            </a:extLst>
          </p:cNvPr>
          <p:cNvCxnSpPr>
            <a:cxnSpLocks/>
            <a:stCxn id="21" idx="3"/>
            <a:endCxn id="37" idx="1"/>
          </p:cNvCxnSpPr>
          <p:nvPr/>
        </p:nvCxnSpPr>
        <p:spPr>
          <a:xfrm>
            <a:off x="5820882" y="4609463"/>
            <a:ext cx="677082" cy="795343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F81C8FAD-152C-4BE0-91D5-204B8EB1D6EA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>
            <a:off x="5827811" y="5404806"/>
            <a:ext cx="670153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Овал 51">
            <a:extLst>
              <a:ext uri="{FF2B5EF4-FFF2-40B4-BE49-F238E27FC236}">
                <a16:creationId xmlns:a16="http://schemas.microsoft.com/office/drawing/2014/main" id="{C9533321-A32B-4221-A2BE-DB9A3676A376}"/>
              </a:ext>
            </a:extLst>
          </p:cNvPr>
          <p:cNvSpPr>
            <a:spLocks noChangeAspect="1"/>
          </p:cNvSpPr>
          <p:nvPr/>
        </p:nvSpPr>
        <p:spPr>
          <a:xfrm>
            <a:off x="6293035" y="1636564"/>
            <a:ext cx="396000" cy="396000"/>
          </a:xfrm>
          <a:prstGeom prst="ellipse">
            <a:avLst/>
          </a:prstGeom>
          <a:solidFill>
            <a:srgbClr val="712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D15452A0-ED19-4E32-96B6-4CDD5041462B}"/>
              </a:ext>
            </a:extLst>
          </p:cNvPr>
          <p:cNvSpPr>
            <a:spLocks noChangeAspect="1"/>
          </p:cNvSpPr>
          <p:nvPr/>
        </p:nvSpPr>
        <p:spPr>
          <a:xfrm>
            <a:off x="6293035" y="2465701"/>
            <a:ext cx="396000" cy="396000"/>
          </a:xfrm>
          <a:prstGeom prst="ellipse">
            <a:avLst/>
          </a:prstGeom>
          <a:solidFill>
            <a:srgbClr val="712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35619AB4-441E-45CD-B526-8F2C21C343AA}"/>
              </a:ext>
            </a:extLst>
          </p:cNvPr>
          <p:cNvSpPr>
            <a:spLocks noChangeAspect="1"/>
          </p:cNvSpPr>
          <p:nvPr/>
        </p:nvSpPr>
        <p:spPr>
          <a:xfrm>
            <a:off x="6293035" y="3335241"/>
            <a:ext cx="396000" cy="396000"/>
          </a:xfrm>
          <a:prstGeom prst="ellipse">
            <a:avLst/>
          </a:prstGeom>
          <a:solidFill>
            <a:srgbClr val="712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DB2C2442-6D85-4FE8-A587-98627801DF00}"/>
              </a:ext>
            </a:extLst>
          </p:cNvPr>
          <p:cNvSpPr>
            <a:spLocks noChangeAspect="1"/>
          </p:cNvSpPr>
          <p:nvPr/>
        </p:nvSpPr>
        <p:spPr>
          <a:xfrm>
            <a:off x="6293035" y="4893423"/>
            <a:ext cx="396000" cy="396000"/>
          </a:xfrm>
          <a:prstGeom prst="ellipse">
            <a:avLst/>
          </a:prstGeom>
          <a:solidFill>
            <a:srgbClr val="712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  <p:pic>
        <p:nvPicPr>
          <p:cNvPr id="4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5629" y="62747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4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03BE82-EAE4-48D3-A796-5533272B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C34FD-A43B-634A-9B8C-9626670F7CE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63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63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58A5DE1A-BE44-4259-8B09-2DD113F33CF8}"/>
              </a:ext>
            </a:extLst>
          </p:cNvPr>
          <p:cNvSpPr txBox="1">
            <a:spLocks/>
          </p:cNvSpPr>
          <p:nvPr/>
        </p:nvSpPr>
        <p:spPr>
          <a:xfrm>
            <a:off x="109179" y="64295"/>
            <a:ext cx="7642901" cy="5878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ВАРИАНТЫ ПА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CDF0D9-8CC6-4706-8371-2B5231246510}"/>
              </a:ext>
            </a:extLst>
          </p:cNvPr>
          <p:cNvSpPr/>
          <p:nvPr/>
        </p:nvSpPr>
        <p:spPr>
          <a:xfrm>
            <a:off x="1523236" y="830193"/>
            <a:ext cx="5832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Выпуск одного продукта с темпом больше 1 шт./час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E0129C4-6955-4C71-9B57-341EC948C744}"/>
              </a:ext>
            </a:extLst>
          </p:cNvPr>
          <p:cNvSpPr>
            <a:spLocks noChangeAspect="1"/>
          </p:cNvSpPr>
          <p:nvPr/>
        </p:nvSpPr>
        <p:spPr>
          <a:xfrm>
            <a:off x="109179" y="830193"/>
            <a:ext cx="396000" cy="396000"/>
          </a:xfrm>
          <a:prstGeom prst="ellipse">
            <a:avLst/>
          </a:prstGeom>
          <a:solidFill>
            <a:srgbClr val="712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D8D99B1-1775-47F5-9339-5314DC783D91}"/>
              </a:ext>
            </a:extLst>
          </p:cNvPr>
          <p:cNvSpPr/>
          <p:nvPr/>
        </p:nvSpPr>
        <p:spPr>
          <a:xfrm>
            <a:off x="4572000" y="1366811"/>
            <a:ext cx="3904710" cy="365125"/>
          </a:xfrm>
          <a:prstGeom prst="roundRect">
            <a:avLst/>
          </a:prstGeom>
          <a:noFill/>
          <a:ln w="28575">
            <a:solidFill>
              <a:srgbClr val="F26522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7CAA54-8DC8-4927-B860-17B5582975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94"/>
          <a:stretch/>
        </p:blipFill>
        <p:spPr>
          <a:xfrm>
            <a:off x="265353" y="1351257"/>
            <a:ext cx="8736585" cy="506309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52080" y="64295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3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03BE82-EAE4-48D3-A796-5533272B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C34FD-A43B-634A-9B8C-9626670F7CE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63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63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58A5DE1A-BE44-4259-8B09-2DD113F33CF8}"/>
              </a:ext>
            </a:extLst>
          </p:cNvPr>
          <p:cNvSpPr txBox="1">
            <a:spLocks/>
          </p:cNvSpPr>
          <p:nvPr/>
        </p:nvSpPr>
        <p:spPr>
          <a:xfrm>
            <a:off x="109179" y="64295"/>
            <a:ext cx="7642901" cy="5878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ВАРИАНТЫ ПА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CDF0D9-8CC6-4706-8371-2B5231246510}"/>
              </a:ext>
            </a:extLst>
          </p:cNvPr>
          <p:cNvSpPr/>
          <p:nvPr/>
        </p:nvSpPr>
        <p:spPr>
          <a:xfrm>
            <a:off x="1523236" y="830193"/>
            <a:ext cx="5832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Выпуск одного продукта с темпом больше 1 шт./час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8E0129C4-6955-4C71-9B57-341EC948C744}"/>
              </a:ext>
            </a:extLst>
          </p:cNvPr>
          <p:cNvSpPr>
            <a:spLocks noChangeAspect="1"/>
          </p:cNvSpPr>
          <p:nvPr/>
        </p:nvSpPr>
        <p:spPr>
          <a:xfrm>
            <a:off x="109179" y="830193"/>
            <a:ext cx="396000" cy="396000"/>
          </a:xfrm>
          <a:prstGeom prst="ellipse">
            <a:avLst/>
          </a:prstGeom>
          <a:solidFill>
            <a:srgbClr val="712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D8D99B1-1775-47F5-9339-5314DC783D91}"/>
              </a:ext>
            </a:extLst>
          </p:cNvPr>
          <p:cNvSpPr/>
          <p:nvPr/>
        </p:nvSpPr>
        <p:spPr>
          <a:xfrm>
            <a:off x="1736035" y="1640514"/>
            <a:ext cx="3904710" cy="254548"/>
          </a:xfrm>
          <a:prstGeom prst="roundRect">
            <a:avLst/>
          </a:prstGeom>
          <a:noFill/>
          <a:ln w="28575">
            <a:solidFill>
              <a:srgbClr val="F26522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57935A0-8C44-4AE0-86E4-169087434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54" y="1230303"/>
            <a:ext cx="8947898" cy="501147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65629" y="85134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51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03BE82-EAE4-48D3-A796-5533272B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C34FD-A43B-634A-9B8C-9626670F7CE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63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63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58A5DE1A-BE44-4259-8B09-2DD113F33CF8}"/>
              </a:ext>
            </a:extLst>
          </p:cNvPr>
          <p:cNvSpPr txBox="1">
            <a:spLocks/>
          </p:cNvSpPr>
          <p:nvPr/>
        </p:nvSpPr>
        <p:spPr>
          <a:xfrm>
            <a:off x="109179" y="64295"/>
            <a:ext cx="7642901" cy="5878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ВАРИАНТЫ ПА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CDF0D9-8CC6-4706-8371-2B5231246510}"/>
              </a:ext>
            </a:extLst>
          </p:cNvPr>
          <p:cNvSpPr/>
          <p:nvPr/>
        </p:nvSpPr>
        <p:spPr>
          <a:xfrm>
            <a:off x="824846" y="830193"/>
            <a:ext cx="7229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Многономенклатурное производство с темпом больше 1 шт./час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C3331B9-102E-41C6-B133-86B42B02F0F0}"/>
              </a:ext>
            </a:extLst>
          </p:cNvPr>
          <p:cNvSpPr>
            <a:spLocks noChangeAspect="1"/>
          </p:cNvSpPr>
          <p:nvPr/>
        </p:nvSpPr>
        <p:spPr>
          <a:xfrm>
            <a:off x="109179" y="830193"/>
            <a:ext cx="396000" cy="396000"/>
          </a:xfrm>
          <a:prstGeom prst="ellipse">
            <a:avLst/>
          </a:prstGeom>
          <a:solidFill>
            <a:srgbClr val="712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501020A-141C-4F9A-B584-D36200A5FA9A}"/>
              </a:ext>
            </a:extLst>
          </p:cNvPr>
          <p:cNvSpPr/>
          <p:nvPr/>
        </p:nvSpPr>
        <p:spPr>
          <a:xfrm>
            <a:off x="2491409" y="1640513"/>
            <a:ext cx="2305878" cy="453329"/>
          </a:xfrm>
          <a:prstGeom prst="roundRect">
            <a:avLst/>
          </a:prstGeom>
          <a:noFill/>
          <a:ln w="28575">
            <a:solidFill>
              <a:srgbClr val="F26522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CE1C6F-D596-453A-B372-E6255C02E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5" y="1270359"/>
            <a:ext cx="8516890" cy="513074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52080" y="46121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52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03BE82-EAE4-48D3-A796-5533272B5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C34FD-A43B-634A-9B8C-9626670F7CE8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63A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63A4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58A5DE1A-BE44-4259-8B09-2DD113F33CF8}"/>
              </a:ext>
            </a:extLst>
          </p:cNvPr>
          <p:cNvSpPr txBox="1">
            <a:spLocks/>
          </p:cNvSpPr>
          <p:nvPr/>
        </p:nvSpPr>
        <p:spPr>
          <a:xfrm>
            <a:off x="109179" y="64295"/>
            <a:ext cx="7642901" cy="58782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kern="1200" spc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ВАРИАНТЫ ПА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CDF0D9-8CC6-4706-8371-2B5231246510}"/>
              </a:ext>
            </a:extLst>
          </p:cNvPr>
          <p:cNvSpPr/>
          <p:nvPr/>
        </p:nvSpPr>
        <p:spPr>
          <a:xfrm>
            <a:off x="2317825" y="830193"/>
            <a:ext cx="4243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Темп производства меньше 1 шт./час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674294C-8E7F-497F-990E-62E94A8A465E}"/>
              </a:ext>
            </a:extLst>
          </p:cNvPr>
          <p:cNvSpPr>
            <a:spLocks noChangeAspect="1"/>
          </p:cNvSpPr>
          <p:nvPr/>
        </p:nvSpPr>
        <p:spPr>
          <a:xfrm>
            <a:off x="109179" y="830193"/>
            <a:ext cx="396000" cy="396000"/>
          </a:xfrm>
          <a:prstGeom prst="ellipse">
            <a:avLst/>
          </a:prstGeom>
          <a:solidFill>
            <a:srgbClr val="712C4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71FD755-8326-4339-A4D8-61FBD90AF0E1}"/>
              </a:ext>
            </a:extLst>
          </p:cNvPr>
          <p:cNvSpPr/>
          <p:nvPr/>
        </p:nvSpPr>
        <p:spPr>
          <a:xfrm>
            <a:off x="901146" y="2163778"/>
            <a:ext cx="1258956" cy="1440813"/>
          </a:xfrm>
          <a:prstGeom prst="roundRect">
            <a:avLst/>
          </a:prstGeom>
          <a:noFill/>
          <a:ln w="28575">
            <a:solidFill>
              <a:srgbClr val="F26522"/>
            </a:solidFill>
            <a:prstDash val="lg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EFA3B4-CCC1-42C2-9D92-111A566A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612" y="1404265"/>
            <a:ext cx="8339851" cy="4715634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52080" y="6631"/>
            <a:ext cx="1378371" cy="54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24086"/>
      </p:ext>
    </p:extLst>
  </p:cSld>
  <p:clrMapOvr>
    <a:masterClrMapping/>
  </p:clrMapOvr>
</p:sld>
</file>

<file path=ppt/theme/theme1.xml><?xml version="1.0" encoding="utf-8"?>
<a:theme xmlns:a="http://schemas.openxmlformats.org/drawingml/2006/main" name="AR">
  <a:themeElements>
    <a:clrScheme name="ФЦК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449F4F"/>
      </a:accent1>
      <a:accent2>
        <a:srgbClr val="4A96D2"/>
      </a:accent2>
      <a:accent3>
        <a:srgbClr val="DAEAF6"/>
      </a:accent3>
      <a:accent4>
        <a:srgbClr val="F6E57E"/>
      </a:accent4>
      <a:accent5>
        <a:srgbClr val="B7E0BC"/>
      </a:accent5>
      <a:accent6>
        <a:srgbClr val="6FC179"/>
      </a:accent6>
      <a:hlink>
        <a:srgbClr val="024089"/>
      </a:hlink>
      <a:folHlink>
        <a:srgbClr val="800E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ФЦК">
    <a:dk1>
      <a:srgbClr val="000000"/>
    </a:dk1>
    <a:lt1>
      <a:sysClr val="window" lastClr="FFFFFF"/>
    </a:lt1>
    <a:dk2>
      <a:srgbClr val="1F497D"/>
    </a:dk2>
    <a:lt2>
      <a:srgbClr val="EEECE1"/>
    </a:lt2>
    <a:accent1>
      <a:srgbClr val="449F4F"/>
    </a:accent1>
    <a:accent2>
      <a:srgbClr val="4A96D2"/>
    </a:accent2>
    <a:accent3>
      <a:srgbClr val="DAEAF6"/>
    </a:accent3>
    <a:accent4>
      <a:srgbClr val="F6E57E"/>
    </a:accent4>
    <a:accent5>
      <a:srgbClr val="B7E0BC"/>
    </a:accent5>
    <a:accent6>
      <a:srgbClr val="6FC179"/>
    </a:accent6>
    <a:hlink>
      <a:srgbClr val="024089"/>
    </a:hlink>
    <a:folHlink>
      <a:srgbClr val="800E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15466</TotalTime>
  <Words>758</Words>
  <Application>Microsoft Office PowerPoint</Application>
  <PresentationFormat>Экран (4:3)</PresentationFormat>
  <Paragraphs>200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맑은 고딕</vt:lpstr>
      <vt:lpstr>Arial</vt:lpstr>
      <vt:lpstr>Calibri</vt:lpstr>
      <vt:lpstr>Corbel</vt:lpstr>
      <vt:lpstr>Wingdings</vt:lpstr>
      <vt:lpstr>AR</vt:lpstr>
      <vt:lpstr>ПРОИЗВОДСТВЕННЫЙ АНАЛИЗ</vt:lpstr>
      <vt:lpstr>ПРОИЗВОДСТВЕННЫЙ АНАЛИЗ</vt:lpstr>
      <vt:lpstr>ТЕРМИНЫ И ОПРЕДЕЛЕНИЯ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ЗАПОЛНЕНИЕ БЛАНКА ПРОИЗВОДСТВЕННОГО АНАЛИЗА</vt:lpstr>
      <vt:lpstr>Презентация PowerPoint</vt:lpstr>
      <vt:lpstr>Презентация PowerPoint</vt:lpstr>
      <vt:lpstr>ФИКСИРОВАНИЕ ФАКТИЧЕСКИХ ДАННЫХ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ВЕДЕНИЯ ПА. ПЕЧАТНЫЙ БЛАНК</vt:lpstr>
      <vt:lpstr>СПОСОБЫ ВЕДЕНИЯ ПА. МЕЛОВАЯ ИЛИ МАРКЕРНАЯ ДОСКА</vt:lpstr>
      <vt:lpstr>ПРИМЕРЫ РЕАЛИЗАЦИИ</vt:lpstr>
      <vt:lpstr>СПОСОБЫ ВЕДЕНИЯ ПА. MES-СИСТЕМА</vt:lpstr>
      <vt:lpstr>ПРИМЕРЫ РЕАЛИЗАЦИИ</vt:lpstr>
      <vt:lpstr>Спасибо за участие!</vt:lpstr>
    </vt:vector>
  </TitlesOfParts>
  <Company>wer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Шурлин Дмитрий Александрович</dc:creator>
  <cp:lastModifiedBy>Денис Никитин</cp:lastModifiedBy>
  <cp:revision>524</cp:revision>
  <dcterms:created xsi:type="dcterms:W3CDTF">2015-07-22T11:23:01Z</dcterms:created>
  <dcterms:modified xsi:type="dcterms:W3CDTF">2023-06-05T07:21:27Z</dcterms:modified>
</cp:coreProperties>
</file>